
<file path=[Content_Types].xml><?xml version="1.0" encoding="utf-8"?>
<Types xmlns="http://schemas.openxmlformats.org/package/2006/content-types">
  <Default Extension="png" ContentType="image/png"/>
  <Default Extension="jpg&amp;ehk=RmeVhPoY6oFcm2O6VvTuHw&amp;pid=OfficeInsert" ContentType="image/jpeg"/>
  <Default Extension="png&amp;ehk=YyGZWz3JUuEeloJl3iWfkg&amp;pid=OfficeInsert" ContentType="image/png"/>
  <Default Extension="jpeg" ContentType="image/jpeg"/>
  <Default Extension="jpg&amp;ehk=" ContentType="image/jpeg"/>
  <Default Extension="rels" ContentType="application/vnd.openxmlformats-package.relationships+xml"/>
  <Default Extension="xml" ContentType="application/xml"/>
  <Default Extension="jpg&amp;ehk=7dWi0ct2Akt3mZEyOoxpyQ&amp;pid=OfficeInsert" ContentType="image/jpeg"/>
  <Default Extension="wdp" ContentType="image/vnd.ms-photo"/>
  <Default Extension="jpg&amp;ehk=drFcIZdOLvNqP47b5XxmzA&amp;pid=OfficeInsert" ContentType="image/jpe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6"/>
  </p:notesMasterIdLst>
  <p:sldIdLst>
    <p:sldId id="256" r:id="rId5"/>
    <p:sldId id="269" r:id="rId6"/>
    <p:sldId id="270" r:id="rId7"/>
    <p:sldId id="271" r:id="rId8"/>
    <p:sldId id="272" r:id="rId9"/>
    <p:sldId id="274" r:id="rId10"/>
    <p:sldId id="273" r:id="rId11"/>
    <p:sldId id="275" r:id="rId12"/>
    <p:sldId id="276" r:id="rId13"/>
    <p:sldId id="278" r:id="rId14"/>
    <p:sldId id="277" r:id="rId15"/>
    <p:sldId id="279" r:id="rId16"/>
    <p:sldId id="280" r:id="rId17"/>
    <p:sldId id="281" r:id="rId18"/>
    <p:sldId id="282" r:id="rId19"/>
    <p:sldId id="283" r:id="rId20"/>
    <p:sldId id="284" r:id="rId21"/>
    <p:sldId id="286" r:id="rId22"/>
    <p:sldId id="285" r:id="rId23"/>
    <p:sldId id="287" r:id="rId24"/>
    <p:sldId id="26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kley S" initials="RS" lastIdx="1" clrIdx="0">
    <p:extLst>
      <p:ext uri="{19B8F6BF-5375-455C-9EA6-DF929625EA0E}">
        <p15:presenceInfo xmlns:p15="http://schemas.microsoft.com/office/powerpoint/2012/main" userId="Rackley 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7A4DD"/>
    <a:srgbClr val="E35764"/>
    <a:srgbClr val="73B97A"/>
    <a:srgbClr val="E5698C"/>
    <a:srgbClr val="14496B"/>
    <a:srgbClr val="136A9F"/>
    <a:srgbClr val="59BA47"/>
    <a:srgbClr val="407F46"/>
    <a:srgbClr val="BF8D2C"/>
    <a:srgbClr val="F89D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545" autoAdjust="0"/>
  </p:normalViewPr>
  <p:slideViewPr>
    <p:cSldViewPr snapToGrid="0">
      <p:cViewPr varScale="1">
        <p:scale>
          <a:sx n="62" d="100"/>
          <a:sy n="62" d="100"/>
        </p:scale>
        <p:origin x="19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A1BD2-4D79-4F06-AE55-9B9930FCF18D}" type="datetimeFigureOut">
              <a:rPr lang="en-GB" smtClean="0"/>
              <a:t>13/02/2017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1BA5D7-66EB-4D17-A265-DF22D013A5E8}" type="slidenum">
              <a:rPr lang="en-GB" smtClean="0"/>
              <a:t>‹#›</a:t>
            </a:fld>
            <a:endParaRPr lang="en-GB"/>
          </a:p>
        </p:txBody>
      </p:sp>
    </p:spTree>
    <p:extLst>
      <p:ext uri="{BB962C8B-B14F-4D97-AF65-F5344CB8AC3E}">
        <p14:creationId xmlns:p14="http://schemas.microsoft.com/office/powerpoint/2010/main" val="2271056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from the “Reducing the development gap” </a:t>
            </a:r>
            <a:r>
              <a:rPr lang="en-GB"/>
              <a:t>1</a:t>
            </a:r>
            <a:r>
              <a:rPr lang="en-GB" baseline="30000"/>
              <a:t>st</a:t>
            </a:r>
            <a:r>
              <a:rPr lang="en-GB"/>
              <a:t> l</a:t>
            </a:r>
            <a:endParaRPr lang="en-GB" dirty="0"/>
          </a:p>
        </p:txBody>
      </p:sp>
      <p:sp>
        <p:nvSpPr>
          <p:cNvPr id="4" name="Slide Number Placeholder 3"/>
          <p:cNvSpPr>
            <a:spLocks noGrp="1"/>
          </p:cNvSpPr>
          <p:nvPr>
            <p:ph type="sldNum" sz="quarter" idx="10"/>
          </p:nvPr>
        </p:nvSpPr>
        <p:spPr/>
        <p:txBody>
          <a:bodyPr/>
          <a:lstStyle/>
          <a:p>
            <a:fld id="{A31BA5D7-66EB-4D17-A265-DF22D013A5E8}" type="slidenum">
              <a:rPr lang="en-GB" smtClean="0"/>
              <a:t>2</a:t>
            </a:fld>
            <a:endParaRPr lang="en-GB"/>
          </a:p>
        </p:txBody>
      </p:sp>
    </p:spTree>
    <p:extLst>
      <p:ext uri="{BB962C8B-B14F-4D97-AF65-F5344CB8AC3E}">
        <p14:creationId xmlns:p14="http://schemas.microsoft.com/office/powerpoint/2010/main" val="3311747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1BA5D7-66EB-4D17-A265-DF22D013A5E8}" type="slidenum">
              <a:rPr lang="en-GB" smtClean="0"/>
              <a:t>3</a:t>
            </a:fld>
            <a:endParaRPr lang="en-GB"/>
          </a:p>
        </p:txBody>
      </p:sp>
    </p:spTree>
    <p:extLst>
      <p:ext uri="{BB962C8B-B14F-4D97-AF65-F5344CB8AC3E}">
        <p14:creationId xmlns:p14="http://schemas.microsoft.com/office/powerpoint/2010/main" val="3983008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Short-term emergency relief</a:t>
            </a:r>
          </a:p>
        </p:txBody>
      </p:sp>
      <p:sp>
        <p:nvSpPr>
          <p:cNvPr id="4" name="Slide Number Placeholder 3"/>
          <p:cNvSpPr>
            <a:spLocks noGrp="1"/>
          </p:cNvSpPr>
          <p:nvPr>
            <p:ph type="sldNum" sz="quarter" idx="10"/>
          </p:nvPr>
        </p:nvSpPr>
        <p:spPr/>
        <p:txBody>
          <a:bodyPr/>
          <a:lstStyle/>
          <a:p>
            <a:fld id="{A31BA5D7-66EB-4D17-A265-DF22D013A5E8}" type="slidenum">
              <a:rPr lang="en-GB" smtClean="0"/>
              <a:t>4</a:t>
            </a:fld>
            <a:endParaRPr lang="en-GB"/>
          </a:p>
        </p:txBody>
      </p:sp>
    </p:spTree>
    <p:extLst>
      <p:ext uri="{BB962C8B-B14F-4D97-AF65-F5344CB8AC3E}">
        <p14:creationId xmlns:p14="http://schemas.microsoft.com/office/powerpoint/2010/main" val="2414958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“Bottom-up” aid</a:t>
            </a:r>
          </a:p>
        </p:txBody>
      </p:sp>
      <p:sp>
        <p:nvSpPr>
          <p:cNvPr id="4" name="Slide Number Placeholder 3"/>
          <p:cNvSpPr>
            <a:spLocks noGrp="1"/>
          </p:cNvSpPr>
          <p:nvPr>
            <p:ph type="sldNum" sz="quarter" idx="10"/>
          </p:nvPr>
        </p:nvSpPr>
        <p:spPr/>
        <p:txBody>
          <a:bodyPr/>
          <a:lstStyle/>
          <a:p>
            <a:fld id="{A31BA5D7-66EB-4D17-A265-DF22D013A5E8}" type="slidenum">
              <a:rPr lang="en-GB" smtClean="0"/>
              <a:t>5</a:t>
            </a:fld>
            <a:endParaRPr lang="en-GB"/>
          </a:p>
        </p:txBody>
      </p:sp>
    </p:spTree>
    <p:extLst>
      <p:ext uri="{BB962C8B-B14F-4D97-AF65-F5344CB8AC3E}">
        <p14:creationId xmlns:p14="http://schemas.microsoft.com/office/powerpoint/2010/main" val="2555074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World Bank &amp; IMF - http://www.imf.org/en/About/Factsheets/Sheets/2016/07/27/15/31/IMF-World-Bank</a:t>
            </a:r>
          </a:p>
        </p:txBody>
      </p:sp>
      <p:sp>
        <p:nvSpPr>
          <p:cNvPr id="4" name="Slide Number Placeholder 3"/>
          <p:cNvSpPr>
            <a:spLocks noGrp="1"/>
          </p:cNvSpPr>
          <p:nvPr>
            <p:ph type="sldNum" sz="quarter" idx="10"/>
          </p:nvPr>
        </p:nvSpPr>
        <p:spPr/>
        <p:txBody>
          <a:bodyPr/>
          <a:lstStyle/>
          <a:p>
            <a:fld id="{A31BA5D7-66EB-4D17-A265-DF22D013A5E8}" type="slidenum">
              <a:rPr lang="en-GB" smtClean="0"/>
              <a:t>6</a:t>
            </a:fld>
            <a:endParaRPr lang="en-GB"/>
          </a:p>
        </p:txBody>
      </p:sp>
    </p:spTree>
    <p:extLst>
      <p:ext uri="{BB962C8B-B14F-4D97-AF65-F5344CB8AC3E}">
        <p14:creationId xmlns:p14="http://schemas.microsoft.com/office/powerpoint/2010/main" val="261499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Bi-lateral aid</a:t>
            </a:r>
          </a:p>
        </p:txBody>
      </p:sp>
      <p:sp>
        <p:nvSpPr>
          <p:cNvPr id="4" name="Slide Number Placeholder 3"/>
          <p:cNvSpPr>
            <a:spLocks noGrp="1"/>
          </p:cNvSpPr>
          <p:nvPr>
            <p:ph type="sldNum" sz="quarter" idx="10"/>
          </p:nvPr>
        </p:nvSpPr>
        <p:spPr/>
        <p:txBody>
          <a:bodyPr/>
          <a:lstStyle/>
          <a:p>
            <a:fld id="{A31BA5D7-66EB-4D17-A265-DF22D013A5E8}" type="slidenum">
              <a:rPr lang="en-GB" smtClean="0"/>
              <a:t>7</a:t>
            </a:fld>
            <a:endParaRPr lang="en-GB"/>
          </a:p>
        </p:txBody>
      </p:sp>
    </p:spTree>
    <p:extLst>
      <p:ext uri="{BB962C8B-B14F-4D97-AF65-F5344CB8AC3E}">
        <p14:creationId xmlns:p14="http://schemas.microsoft.com/office/powerpoint/2010/main" val="3365632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Voluntary aid</a:t>
            </a:r>
          </a:p>
        </p:txBody>
      </p:sp>
      <p:sp>
        <p:nvSpPr>
          <p:cNvPr id="4" name="Slide Number Placeholder 3"/>
          <p:cNvSpPr>
            <a:spLocks noGrp="1"/>
          </p:cNvSpPr>
          <p:nvPr>
            <p:ph type="sldNum" sz="quarter" idx="10"/>
          </p:nvPr>
        </p:nvSpPr>
        <p:spPr/>
        <p:txBody>
          <a:bodyPr/>
          <a:lstStyle/>
          <a:p>
            <a:fld id="{A31BA5D7-66EB-4D17-A265-DF22D013A5E8}" type="slidenum">
              <a:rPr lang="en-GB" smtClean="0"/>
              <a:t>8</a:t>
            </a:fld>
            <a:endParaRPr lang="en-GB"/>
          </a:p>
        </p:txBody>
      </p:sp>
    </p:spTree>
    <p:extLst>
      <p:ext uri="{BB962C8B-B14F-4D97-AF65-F5344CB8AC3E}">
        <p14:creationId xmlns:p14="http://schemas.microsoft.com/office/powerpoint/2010/main" val="2604284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Multilateral aid</a:t>
            </a:r>
          </a:p>
        </p:txBody>
      </p:sp>
      <p:sp>
        <p:nvSpPr>
          <p:cNvPr id="4" name="Slide Number Placeholder 3"/>
          <p:cNvSpPr>
            <a:spLocks noGrp="1"/>
          </p:cNvSpPr>
          <p:nvPr>
            <p:ph type="sldNum" sz="quarter" idx="10"/>
          </p:nvPr>
        </p:nvSpPr>
        <p:spPr/>
        <p:txBody>
          <a:bodyPr/>
          <a:lstStyle/>
          <a:p>
            <a:fld id="{A31BA5D7-66EB-4D17-A265-DF22D013A5E8}" type="slidenum">
              <a:rPr lang="en-GB" smtClean="0"/>
              <a:t>9</a:t>
            </a:fld>
            <a:endParaRPr lang="en-GB"/>
          </a:p>
        </p:txBody>
      </p:sp>
    </p:spTree>
    <p:extLst>
      <p:ext uri="{BB962C8B-B14F-4D97-AF65-F5344CB8AC3E}">
        <p14:creationId xmlns:p14="http://schemas.microsoft.com/office/powerpoint/2010/main" val="1209498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Long-term development aid</a:t>
            </a:r>
          </a:p>
        </p:txBody>
      </p:sp>
      <p:sp>
        <p:nvSpPr>
          <p:cNvPr id="4" name="Slide Number Placeholder 3"/>
          <p:cNvSpPr>
            <a:spLocks noGrp="1"/>
          </p:cNvSpPr>
          <p:nvPr>
            <p:ph type="sldNum" sz="quarter" idx="10"/>
          </p:nvPr>
        </p:nvSpPr>
        <p:spPr/>
        <p:txBody>
          <a:bodyPr/>
          <a:lstStyle/>
          <a:p>
            <a:fld id="{A31BA5D7-66EB-4D17-A265-DF22D013A5E8}" type="slidenum">
              <a:rPr lang="en-GB" smtClean="0"/>
              <a:t>10</a:t>
            </a:fld>
            <a:endParaRPr lang="en-GB"/>
          </a:p>
        </p:txBody>
      </p:sp>
    </p:spTree>
    <p:extLst>
      <p:ext uri="{BB962C8B-B14F-4D97-AF65-F5344CB8AC3E}">
        <p14:creationId xmlns:p14="http://schemas.microsoft.com/office/powerpoint/2010/main" val="413366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Official development assistance (ODA)</a:t>
            </a:r>
          </a:p>
        </p:txBody>
      </p:sp>
      <p:sp>
        <p:nvSpPr>
          <p:cNvPr id="4" name="Slide Number Placeholder 3"/>
          <p:cNvSpPr>
            <a:spLocks noGrp="1"/>
          </p:cNvSpPr>
          <p:nvPr>
            <p:ph type="sldNum" sz="quarter" idx="10"/>
          </p:nvPr>
        </p:nvSpPr>
        <p:spPr/>
        <p:txBody>
          <a:bodyPr/>
          <a:lstStyle/>
          <a:p>
            <a:fld id="{A31BA5D7-66EB-4D17-A265-DF22D013A5E8}" type="slidenum">
              <a:rPr lang="en-GB" smtClean="0"/>
              <a:t>11</a:t>
            </a:fld>
            <a:endParaRPr lang="en-GB"/>
          </a:p>
        </p:txBody>
      </p:sp>
    </p:spTree>
    <p:extLst>
      <p:ext uri="{BB962C8B-B14F-4D97-AF65-F5344CB8AC3E}">
        <p14:creationId xmlns:p14="http://schemas.microsoft.com/office/powerpoint/2010/main" val="2760858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Top-down aid</a:t>
            </a:r>
          </a:p>
        </p:txBody>
      </p:sp>
      <p:sp>
        <p:nvSpPr>
          <p:cNvPr id="4" name="Slide Number Placeholder 3"/>
          <p:cNvSpPr>
            <a:spLocks noGrp="1"/>
          </p:cNvSpPr>
          <p:nvPr>
            <p:ph type="sldNum" sz="quarter" idx="10"/>
          </p:nvPr>
        </p:nvSpPr>
        <p:spPr/>
        <p:txBody>
          <a:bodyPr/>
          <a:lstStyle/>
          <a:p>
            <a:fld id="{A31BA5D7-66EB-4D17-A265-DF22D013A5E8}" type="slidenum">
              <a:rPr lang="en-GB" smtClean="0"/>
              <a:t>12</a:t>
            </a:fld>
            <a:endParaRPr lang="en-GB"/>
          </a:p>
        </p:txBody>
      </p:sp>
    </p:spTree>
    <p:extLst>
      <p:ext uri="{BB962C8B-B14F-4D97-AF65-F5344CB8AC3E}">
        <p14:creationId xmlns:p14="http://schemas.microsoft.com/office/powerpoint/2010/main" val="4035033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HIPC = Highly Indebted Poor Country. The amount of aid Nigeria receives, although it seems a lot, is actually in line with the pattern of the rest of the world, as this graph shows. </a:t>
            </a:r>
          </a:p>
        </p:txBody>
      </p:sp>
      <p:sp>
        <p:nvSpPr>
          <p:cNvPr id="4" name="Slide Number Placeholder 3"/>
          <p:cNvSpPr>
            <a:spLocks noGrp="1"/>
          </p:cNvSpPr>
          <p:nvPr>
            <p:ph type="sldNum" sz="quarter" idx="10"/>
          </p:nvPr>
        </p:nvSpPr>
        <p:spPr/>
        <p:txBody>
          <a:bodyPr/>
          <a:lstStyle/>
          <a:p>
            <a:fld id="{A31BA5D7-66EB-4D17-A265-DF22D013A5E8}" type="slidenum">
              <a:rPr lang="en-GB" smtClean="0"/>
              <a:t>13</a:t>
            </a:fld>
            <a:endParaRPr lang="en-GB"/>
          </a:p>
        </p:txBody>
      </p:sp>
    </p:spTree>
    <p:extLst>
      <p:ext uri="{BB962C8B-B14F-4D97-AF65-F5344CB8AC3E}">
        <p14:creationId xmlns:p14="http://schemas.microsoft.com/office/powerpoint/2010/main" val="2208915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you compare total GNI with GNI per capita (i.e. divide the wealth by population) you see that Nigeria comes out very poorly – one of the worst examples of a rich-poor divide in amongst all LICs/NEEs.</a:t>
            </a:r>
          </a:p>
        </p:txBody>
      </p:sp>
      <p:sp>
        <p:nvSpPr>
          <p:cNvPr id="4" name="Slide Number Placeholder 3"/>
          <p:cNvSpPr>
            <a:spLocks noGrp="1"/>
          </p:cNvSpPr>
          <p:nvPr>
            <p:ph type="sldNum" sz="quarter" idx="10"/>
          </p:nvPr>
        </p:nvSpPr>
        <p:spPr/>
        <p:txBody>
          <a:bodyPr/>
          <a:lstStyle/>
          <a:p>
            <a:fld id="{A31BA5D7-66EB-4D17-A265-DF22D013A5E8}" type="slidenum">
              <a:rPr lang="en-GB" smtClean="0"/>
              <a:t>14</a:t>
            </a:fld>
            <a:endParaRPr lang="en-GB"/>
          </a:p>
        </p:txBody>
      </p:sp>
    </p:spTree>
    <p:extLst>
      <p:ext uri="{BB962C8B-B14F-4D97-AF65-F5344CB8AC3E}">
        <p14:creationId xmlns:p14="http://schemas.microsoft.com/office/powerpoint/2010/main" val="2576901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Both these graphs show that despite a high GNI, Nigeria doesn’t do at all well with Under-5 mortality and deaths per-1000 from malaria. </a:t>
            </a:r>
          </a:p>
        </p:txBody>
      </p:sp>
      <p:sp>
        <p:nvSpPr>
          <p:cNvPr id="4" name="Slide Number Placeholder 3"/>
          <p:cNvSpPr>
            <a:spLocks noGrp="1"/>
          </p:cNvSpPr>
          <p:nvPr>
            <p:ph type="sldNum" sz="quarter" idx="10"/>
          </p:nvPr>
        </p:nvSpPr>
        <p:spPr/>
        <p:txBody>
          <a:bodyPr/>
          <a:lstStyle/>
          <a:p>
            <a:fld id="{A31BA5D7-66EB-4D17-A265-DF22D013A5E8}" type="slidenum">
              <a:rPr lang="en-GB" smtClean="0"/>
              <a:t>15</a:t>
            </a:fld>
            <a:endParaRPr lang="en-GB"/>
          </a:p>
        </p:txBody>
      </p:sp>
    </p:spTree>
    <p:extLst>
      <p:ext uri="{BB962C8B-B14F-4D97-AF65-F5344CB8AC3E}">
        <p14:creationId xmlns:p14="http://schemas.microsoft.com/office/powerpoint/2010/main" val="3868942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http://www.un.org/sustainabledevelopment/sustainable-development-goals/</a:t>
            </a:r>
          </a:p>
          <a:p>
            <a:r>
              <a:rPr lang="en-GB" dirty="0"/>
              <a:t>https://www.youtube.com/watch?v=5_hLuEui6ww</a:t>
            </a:r>
          </a:p>
        </p:txBody>
      </p:sp>
      <p:sp>
        <p:nvSpPr>
          <p:cNvPr id="4" name="Slide Number Placeholder 3"/>
          <p:cNvSpPr>
            <a:spLocks noGrp="1"/>
          </p:cNvSpPr>
          <p:nvPr>
            <p:ph type="sldNum" sz="quarter" idx="10"/>
          </p:nvPr>
        </p:nvSpPr>
        <p:spPr/>
        <p:txBody>
          <a:bodyPr/>
          <a:lstStyle/>
          <a:p>
            <a:fld id="{A31BA5D7-66EB-4D17-A265-DF22D013A5E8}" type="slidenum">
              <a:rPr lang="en-GB" smtClean="0"/>
              <a:t>16</a:t>
            </a:fld>
            <a:endParaRPr lang="en-GB"/>
          </a:p>
        </p:txBody>
      </p:sp>
    </p:spTree>
    <p:extLst>
      <p:ext uri="{BB962C8B-B14F-4D97-AF65-F5344CB8AC3E}">
        <p14:creationId xmlns:p14="http://schemas.microsoft.com/office/powerpoint/2010/main" val="3839368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1BA5D7-66EB-4D17-A265-DF22D013A5E8}" type="slidenum">
              <a:rPr lang="en-GB" smtClean="0"/>
              <a:t>17</a:t>
            </a:fld>
            <a:endParaRPr lang="en-GB"/>
          </a:p>
        </p:txBody>
      </p:sp>
    </p:spTree>
    <p:extLst>
      <p:ext uri="{BB962C8B-B14F-4D97-AF65-F5344CB8AC3E}">
        <p14:creationId xmlns:p14="http://schemas.microsoft.com/office/powerpoint/2010/main" val="2949290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Clicking will dim those of which are inconclusive or generally on target. Clicking again will keep those deemed a priority, perhaps, as they have a bigger impact on quality of life.</a:t>
            </a:r>
          </a:p>
        </p:txBody>
      </p:sp>
      <p:sp>
        <p:nvSpPr>
          <p:cNvPr id="4" name="Slide Number Placeholder 3"/>
          <p:cNvSpPr>
            <a:spLocks noGrp="1"/>
          </p:cNvSpPr>
          <p:nvPr>
            <p:ph type="sldNum" sz="quarter" idx="10"/>
          </p:nvPr>
        </p:nvSpPr>
        <p:spPr/>
        <p:txBody>
          <a:bodyPr/>
          <a:lstStyle/>
          <a:p>
            <a:fld id="{A31BA5D7-66EB-4D17-A265-DF22D013A5E8}" type="slidenum">
              <a:rPr lang="en-GB" smtClean="0"/>
              <a:t>18</a:t>
            </a:fld>
            <a:endParaRPr lang="en-GB"/>
          </a:p>
        </p:txBody>
      </p:sp>
    </p:spTree>
    <p:extLst>
      <p:ext uri="{BB962C8B-B14F-4D97-AF65-F5344CB8AC3E}">
        <p14:creationId xmlns:p14="http://schemas.microsoft.com/office/powerpoint/2010/main" val="1088897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 “</a:t>
            </a:r>
            <a:r>
              <a:rPr lang="en-GB" dirty="0" err="1"/>
              <a:t>WaSH</a:t>
            </a:r>
            <a:r>
              <a:rPr lang="en-GB" dirty="0"/>
              <a:t>” stands for Water, Sanitation and Hygiene</a:t>
            </a:r>
          </a:p>
        </p:txBody>
      </p:sp>
      <p:sp>
        <p:nvSpPr>
          <p:cNvPr id="4" name="Slide Number Placeholder 3"/>
          <p:cNvSpPr>
            <a:spLocks noGrp="1"/>
          </p:cNvSpPr>
          <p:nvPr>
            <p:ph type="sldNum" sz="quarter" idx="10"/>
          </p:nvPr>
        </p:nvSpPr>
        <p:spPr/>
        <p:txBody>
          <a:bodyPr/>
          <a:lstStyle/>
          <a:p>
            <a:fld id="{A31BA5D7-66EB-4D17-A265-DF22D013A5E8}" type="slidenum">
              <a:rPr lang="en-GB" smtClean="0"/>
              <a:t>20</a:t>
            </a:fld>
            <a:endParaRPr lang="en-GB"/>
          </a:p>
        </p:txBody>
      </p:sp>
    </p:spTree>
    <p:extLst>
      <p:ext uri="{BB962C8B-B14F-4D97-AF65-F5344CB8AC3E}">
        <p14:creationId xmlns:p14="http://schemas.microsoft.com/office/powerpoint/2010/main" val="3853502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13/02/2017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2078836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13/02/2017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326688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92D9E0E-4E2F-426E-BA10-132E8DC1091C}" type="datetimeFigureOut">
              <a:rPr lang="en-GB" smtClean="0"/>
              <a:t>13/02/2017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397532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2D9E0E-4E2F-426E-BA10-132E8DC1091C}" type="datetimeFigureOut">
              <a:rPr lang="en-GB" smtClean="0"/>
              <a:t>13/02/2017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307335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2D9E0E-4E2F-426E-BA10-132E8DC1091C}" type="datetimeFigureOut">
              <a:rPr lang="en-GB" smtClean="0"/>
              <a:t>13/02/2017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1220208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2D9E0E-4E2F-426E-BA10-132E8DC1091C}" type="datetimeFigureOut">
              <a:rPr lang="en-GB" smtClean="0"/>
              <a:t>13/02/2017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3424238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D9E0E-4E2F-426E-BA10-132E8DC1091C}" type="datetimeFigureOut">
              <a:rPr lang="en-GB" smtClean="0"/>
              <a:t>13/02/2017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145383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2D9E0E-4E2F-426E-BA10-132E8DC1091C}" type="datetimeFigureOut">
              <a:rPr lang="en-GB" smtClean="0"/>
              <a:t>13/02/2017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3470284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2D9E0E-4E2F-426E-BA10-132E8DC1091C}" type="datetimeFigureOut">
              <a:rPr lang="en-GB" smtClean="0"/>
              <a:t>13/02/2017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4117721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13/02/2017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2995436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13/02/2017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a:p>
        </p:txBody>
      </p:sp>
    </p:spTree>
    <p:extLst>
      <p:ext uri="{BB962C8B-B14F-4D97-AF65-F5344CB8AC3E}">
        <p14:creationId xmlns:p14="http://schemas.microsoft.com/office/powerpoint/2010/main" val="425762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D9E0E-4E2F-426E-BA10-132E8DC1091C}" type="datetimeFigureOut">
              <a:rPr lang="en-GB" smtClean="0"/>
              <a:t>13/02/2017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4BD00-6EDB-4310-A846-06A07343FEDA}" type="slidenum">
              <a:rPr lang="en-GB" smtClean="0"/>
              <a:t>‹#›</a:t>
            </a:fld>
            <a:endParaRPr lang="en-GB"/>
          </a:p>
        </p:txBody>
      </p:sp>
    </p:spTree>
    <p:extLst>
      <p:ext uri="{BB962C8B-B14F-4D97-AF65-F5344CB8AC3E}">
        <p14:creationId xmlns:p14="http://schemas.microsoft.com/office/powerpoint/2010/main" val="336306683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18" Type="http://schemas.microsoft.com/office/2007/relationships/hdphoto" Target="../media/hdphoto7.wdp"/><Relationship Id="rId3" Type="http://schemas.openxmlformats.org/officeDocument/2006/relationships/image" Target="../media/image2.png"/><Relationship Id="rId21" Type="http://schemas.openxmlformats.org/officeDocument/2006/relationships/image" Target="../media/image12.png"/><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image" Target="../media/image10.png"/><Relationship Id="rId2" Type="http://schemas.openxmlformats.org/officeDocument/2006/relationships/image" Target="../media/image1.gif"/><Relationship Id="rId16" Type="http://schemas.microsoft.com/office/2007/relationships/hdphoto" Target="../media/hdphoto6.wdp"/><Relationship Id="rId20" Type="http://schemas.microsoft.com/office/2007/relationships/hdphoto" Target="../media/hdphoto8.wdp"/><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7.png"/><Relationship Id="rId24" Type="http://schemas.openxmlformats.org/officeDocument/2006/relationships/image" Target="../media/image14.png"/><Relationship Id="rId5" Type="http://schemas.microsoft.com/office/2007/relationships/hdphoto" Target="../media/hdphoto1.wdp"/><Relationship Id="rId15" Type="http://schemas.openxmlformats.org/officeDocument/2006/relationships/image" Target="../media/image9.png"/><Relationship Id="rId23" Type="http://schemas.openxmlformats.org/officeDocument/2006/relationships/image" Target="../media/image13.png"/><Relationship Id="rId10" Type="http://schemas.microsoft.com/office/2007/relationships/hdphoto" Target="../media/hdphoto3.wdp"/><Relationship Id="rId19"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6.png"/><Relationship Id="rId14" Type="http://schemas.microsoft.com/office/2007/relationships/hdphoto" Target="../media/hdphoto5.wdp"/><Relationship Id="rId22" Type="http://schemas.microsoft.com/office/2007/relationships/hdphoto" Target="../media/hdphoto9.wdp"/></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jpg&amp;ehk=drFcIZdOLvNqP47b5XxmzA&amp;pid=OfficeInsert"/><Relationship Id="rId5" Type="http://schemas.openxmlformats.org/officeDocument/2006/relationships/image" Target="../media/image24.jpg&amp;ehk=7dWi0ct2Akt3mZEyOoxpyQ&amp;pid=OfficeInsert"/><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g&amp;ehk=RmeVhPoY6oFcm2O6VvTuHw&amp;pid=OfficeInsert"/></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4.jpg&amp;ehk=7dWi0ct2Akt3mZEyOoxpyQ&amp;pid=OfficeInsert"/><Relationship Id="rId4" Type="http://schemas.openxmlformats.org/officeDocument/2006/relationships/image" Target="../media/image32.png&amp;ehk=YyGZWz3JUuEeloJl3iWfkg&amp;pid=OfficeInsert"/></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jpg&amp;ehk="/><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e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5_hLuEui6ww" TargetMode="External"/><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jpeg"/><Relationship Id="rId18" Type="http://schemas.openxmlformats.org/officeDocument/2006/relationships/image" Target="../media/image64.jpe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jpeg"/><Relationship Id="rId17" Type="http://schemas.openxmlformats.org/officeDocument/2006/relationships/image" Target="../media/image63.jpeg"/><Relationship Id="rId2" Type="http://schemas.openxmlformats.org/officeDocument/2006/relationships/notesSlide" Target="../notesSlides/notesSlide16.xml"/><Relationship Id="rId16"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jpeg"/><Relationship Id="rId15" Type="http://schemas.openxmlformats.org/officeDocument/2006/relationships/image" Target="../media/image61.jpeg"/><Relationship Id="rId10" Type="http://schemas.openxmlformats.org/officeDocument/2006/relationships/image" Target="../media/image56.jpeg"/><Relationship Id="rId19" Type="http://schemas.openxmlformats.org/officeDocument/2006/relationships/image" Target="../media/image65.jpeg"/><Relationship Id="rId4" Type="http://schemas.openxmlformats.org/officeDocument/2006/relationships/image" Target="../media/image50.jpeg"/><Relationship Id="rId9" Type="http://schemas.openxmlformats.org/officeDocument/2006/relationships/image" Target="../media/image55.jpeg"/><Relationship Id="rId14" Type="http://schemas.openxmlformats.org/officeDocument/2006/relationships/image" Target="../media/image60.jpeg"/></Relationships>
</file>

<file path=ppt/slides/_rels/slide18.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jpeg"/><Relationship Id="rId18" Type="http://schemas.openxmlformats.org/officeDocument/2006/relationships/image" Target="../media/image64.jpe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jpeg"/><Relationship Id="rId17" Type="http://schemas.openxmlformats.org/officeDocument/2006/relationships/image" Target="../media/image63.jpeg"/><Relationship Id="rId2" Type="http://schemas.openxmlformats.org/officeDocument/2006/relationships/notesSlide" Target="../notesSlides/notesSlide17.xml"/><Relationship Id="rId16"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jpeg"/><Relationship Id="rId15" Type="http://schemas.openxmlformats.org/officeDocument/2006/relationships/image" Target="../media/image61.jpeg"/><Relationship Id="rId10" Type="http://schemas.openxmlformats.org/officeDocument/2006/relationships/image" Target="../media/image56.jpeg"/><Relationship Id="rId19" Type="http://schemas.openxmlformats.org/officeDocument/2006/relationships/image" Target="../media/image65.jpeg"/><Relationship Id="rId4" Type="http://schemas.openxmlformats.org/officeDocument/2006/relationships/image" Target="../media/image50.jpeg"/><Relationship Id="rId9" Type="http://schemas.openxmlformats.org/officeDocument/2006/relationships/image" Target="../media/image55.jpeg"/><Relationship Id="rId14" Type="http://schemas.openxmlformats.org/officeDocument/2006/relationships/image" Target="../media/image60.jpeg"/></Relationships>
</file>

<file path=ppt/slides/_rels/slide1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hyperlink" Target="http://www.wateraid.org/ng/news/news/wateraid-nigeria-launches-new-country-strategy-2016-2021" TargetMode="External"/><Relationship Id="rId1" Type="http://schemas.openxmlformats.org/officeDocument/2006/relationships/slideLayout" Target="../slideLayouts/slideLayout2.xml"/><Relationship Id="rId6" Type="http://schemas.openxmlformats.org/officeDocument/2006/relationships/hyperlink" Target="http://www.christianaid.org.uk/programme-policy-practice/countries/nigeria" TargetMode="External"/><Relationship Id="rId5" Type="http://schemas.openxmlformats.org/officeDocument/2006/relationships/image" Target="../media/image67.png"/><Relationship Id="rId4" Type="http://schemas.openxmlformats.org/officeDocument/2006/relationships/hyperlink" Target="https://www.usaid.gov/nigeria/agriculture-and-food-security"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notesSlide" Target="../notesSlides/notesSlide18.xml"/><Relationship Id="rId7" Type="http://schemas.openxmlformats.org/officeDocument/2006/relationships/image" Target="../media/image54.jpeg"/><Relationship Id="rId2" Type="http://schemas.openxmlformats.org/officeDocument/2006/relationships/slideLayout" Target="../slideLayouts/slideLayout2.xml"/><Relationship Id="rId1" Type="http://schemas.openxmlformats.org/officeDocument/2006/relationships/video" Target="https://www.youtube.com/embed/Sgtocicpsfw" TargetMode="External"/><Relationship Id="rId6" Type="http://schemas.openxmlformats.org/officeDocument/2006/relationships/image" Target="../media/image70.jpeg"/><Relationship Id="rId5" Type="http://schemas.openxmlformats.org/officeDocument/2006/relationships/image" Target="../media/image66.png"/><Relationship Id="rId4" Type="http://schemas.openxmlformats.org/officeDocument/2006/relationships/hyperlink" Target="http://www.wateraid.org/ng/news/news/wateraid-nigeria-launches-new-country-strategy-2016-2021"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1028"/>
          <p:cNvSpPr/>
          <p:nvPr/>
        </p:nvSpPr>
        <p:spPr>
          <a:xfrm>
            <a:off x="10154093" y="84860"/>
            <a:ext cx="1947012" cy="780811"/>
          </a:xfrm>
          <a:prstGeom prst="rect">
            <a:avLst/>
          </a:prstGeom>
          <a:ln w="57150">
            <a:solidFill>
              <a:srgbClr val="A84E6C"/>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sp>
        <p:nvSpPr>
          <p:cNvPr id="2" name="Title 1"/>
          <p:cNvSpPr>
            <a:spLocks noGrp="1"/>
          </p:cNvSpPr>
          <p:nvPr>
            <p:ph type="ctrTitle"/>
          </p:nvPr>
        </p:nvSpPr>
        <p:spPr>
          <a:xfrm>
            <a:off x="117796" y="193050"/>
            <a:ext cx="8082019" cy="731984"/>
          </a:xfrm>
        </p:spPr>
        <p:txBody>
          <a:bodyPr>
            <a:noAutofit/>
          </a:bodyPr>
          <a:lstStyle/>
          <a:p>
            <a:pPr algn="l"/>
            <a:r>
              <a:rPr lang="en-GB" sz="2000" dirty="0">
                <a:solidFill>
                  <a:srgbClr val="FFC000"/>
                </a:solidFill>
                <a:latin typeface="Gill Sans MT" panose="020B0502020104020203" pitchFamily="34" charset="0"/>
              </a:rPr>
              <a:t>3.2 Challenges in the human environment</a:t>
            </a:r>
            <a:br>
              <a:rPr lang="en-GB" sz="2800" dirty="0">
                <a:latin typeface="Gill Sans MT" panose="020B0502020104020203" pitchFamily="34" charset="0"/>
              </a:rPr>
            </a:br>
            <a:r>
              <a:rPr lang="en-GB" sz="2800" dirty="0">
                <a:latin typeface="Gill Sans MT" panose="020B0502020104020203" pitchFamily="34" charset="0"/>
              </a:rPr>
              <a:t>3.2.2 Section B: The changing economic world</a:t>
            </a:r>
            <a:endParaRPr lang="en-GB" sz="5400" dirty="0">
              <a:solidFill>
                <a:srgbClr val="00B0F0"/>
              </a:solidFill>
              <a:latin typeface="Gill Sans MT" panose="020B0502020104020203" pitchFamily="34" charset="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11968" y="74758"/>
            <a:ext cx="780811" cy="780811"/>
          </a:xfrm>
          <a:prstGeom prst="rect">
            <a:avLst/>
          </a:prstGeom>
        </p:spPr>
      </p:pic>
      <p:pic>
        <p:nvPicPr>
          <p:cNvPr id="5" name="Picture 4" descr="Assessment and Qualifications Alliance - Wikipedia, the free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238604" y="173768"/>
            <a:ext cx="1801239" cy="611169"/>
          </a:xfrm>
          <a:prstGeom prst="rect">
            <a:avLst/>
          </a:prstGeom>
        </p:spPr>
      </p:pic>
      <p:pic>
        <p:nvPicPr>
          <p:cNvPr id="11" name="Picture 10"/>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4352049" y="1034534"/>
            <a:ext cx="1525641" cy="1267456"/>
          </a:xfrm>
          <a:prstGeom prst="rect">
            <a:avLst/>
          </a:prstGeom>
        </p:spPr>
      </p:pic>
      <p:pic>
        <p:nvPicPr>
          <p:cNvPr id="14" name="Picture 13"/>
          <p:cNvPicPr>
            <a:picLocks noChangeAspect="1"/>
          </p:cNvPicPr>
          <p:nvPr/>
        </p:nvPicPr>
        <p:blipFill>
          <a:blip r:embed="rId6">
            <a:extLst>
              <a:ext uri="{BEBA8EAE-BF5A-486C-A8C5-ECC9F3942E4B}">
                <a14:imgProps xmlns:a14="http://schemas.microsoft.com/office/drawing/2010/main">
                  <a14:imgLayer r:embed="rId7">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1379354" y="1034534"/>
            <a:ext cx="1471757" cy="1265352"/>
          </a:xfrm>
          <a:prstGeom prst="rect">
            <a:avLst/>
          </a:prstGeom>
          <a:effectLst>
            <a:glow>
              <a:schemeClr val="accent1"/>
            </a:glow>
          </a:effectLst>
        </p:spPr>
      </p:pic>
      <p:pic>
        <p:nvPicPr>
          <p:cNvPr id="16" name="Picture 1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877690" y="1036944"/>
            <a:ext cx="1595443" cy="1265352"/>
          </a:xfrm>
          <a:prstGeom prst="rect">
            <a:avLst/>
          </a:prstGeom>
        </p:spPr>
      </p:pic>
      <p:grpSp>
        <p:nvGrpSpPr>
          <p:cNvPr id="23" name="Group 22"/>
          <p:cNvGrpSpPr/>
          <p:nvPr/>
        </p:nvGrpSpPr>
        <p:grpSpPr>
          <a:xfrm>
            <a:off x="7473133" y="1036944"/>
            <a:ext cx="1608221" cy="1263528"/>
            <a:chOff x="5329767" y="2324169"/>
            <a:chExt cx="1996112" cy="1552575"/>
          </a:xfrm>
        </p:grpSpPr>
        <p:pic>
          <p:nvPicPr>
            <p:cNvPr id="20" name="Picture 19"/>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100000" contrast="-50000"/>
                      </a14:imgEffect>
                    </a14:imgLayer>
                  </a14:imgProps>
                </a:ext>
                <a:ext uri="{28A0092B-C50C-407E-A947-70E740481C1C}">
                  <a14:useLocalDpi xmlns:a14="http://schemas.microsoft.com/office/drawing/2010/main"/>
                </a:ext>
              </a:extLst>
            </a:blip>
            <a:srcRect l="7705"/>
            <a:stretch/>
          </p:blipFill>
          <p:spPr>
            <a:xfrm>
              <a:off x="5329767" y="2324169"/>
              <a:ext cx="685702" cy="1552575"/>
            </a:xfrm>
            <a:prstGeom prst="rect">
              <a:avLst/>
            </a:prstGeom>
          </p:spPr>
        </p:pic>
        <p:pic>
          <p:nvPicPr>
            <p:cNvPr id="21" name="Picture 20"/>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100000" contrast="-50000"/>
                      </a14:imgEffect>
                    </a14:imgLayer>
                  </a14:imgProps>
                </a:ext>
                <a:ext uri="{28A0092B-C50C-407E-A947-70E740481C1C}">
                  <a14:useLocalDpi xmlns:a14="http://schemas.microsoft.com/office/drawing/2010/main"/>
                </a:ext>
              </a:extLst>
            </a:blip>
            <a:srcRect l="14039" r="18448"/>
            <a:stretch/>
          </p:blipFill>
          <p:spPr>
            <a:xfrm>
              <a:off x="5973232" y="2324169"/>
              <a:ext cx="651934" cy="1552575"/>
            </a:xfrm>
            <a:prstGeom prst="rect">
              <a:avLst/>
            </a:prstGeom>
          </p:spPr>
        </p:pic>
        <p:pic>
          <p:nvPicPr>
            <p:cNvPr id="22" name="Picture 21"/>
            <p:cNvPicPr>
              <a:picLocks noChangeAspect="1"/>
            </p:cNvPicPr>
            <p:nvPr/>
          </p:nvPicPr>
          <p:blipFill rotWithShape="1">
            <a:blip r:embed="rId13" cstate="screen">
              <a:extLst>
                <a:ext uri="{BEBA8EAE-BF5A-486C-A8C5-ECC9F3942E4B}">
                  <a14:imgProps xmlns:a14="http://schemas.microsoft.com/office/drawing/2010/main">
                    <a14:imgLayer r:embed="rId14">
                      <a14:imgEffect>
                        <a14:saturation sat="0"/>
                      </a14:imgEffect>
                      <a14:imgEffect>
                        <a14:brightnessContrast bright="-100000" contrast="-50000"/>
                      </a14:imgEffect>
                    </a14:imgLayer>
                  </a14:imgProps>
                </a:ext>
                <a:ext uri="{28A0092B-C50C-407E-A947-70E740481C1C}">
                  <a14:useLocalDpi xmlns:a14="http://schemas.microsoft.com/office/drawing/2010/main"/>
                </a:ext>
              </a:extLst>
            </a:blip>
            <a:srcRect l="6667" r="8450"/>
            <a:stretch/>
          </p:blipFill>
          <p:spPr>
            <a:xfrm>
              <a:off x="6625166" y="2324169"/>
              <a:ext cx="700713" cy="1551854"/>
            </a:xfrm>
            <a:prstGeom prst="rect">
              <a:avLst/>
            </a:prstGeom>
          </p:spPr>
        </p:pic>
      </p:grpSp>
      <p:grpSp>
        <p:nvGrpSpPr>
          <p:cNvPr id="27" name="Group 26"/>
          <p:cNvGrpSpPr/>
          <p:nvPr/>
        </p:nvGrpSpPr>
        <p:grpSpPr>
          <a:xfrm>
            <a:off x="2847578" y="1034533"/>
            <a:ext cx="1504471" cy="1265352"/>
            <a:chOff x="1401976" y="934669"/>
            <a:chExt cx="1368836" cy="1123952"/>
          </a:xfrm>
        </p:grpSpPr>
        <p:pic>
          <p:nvPicPr>
            <p:cNvPr id="25" name="Picture 24"/>
            <p:cNvPicPr>
              <a:picLocks noChangeAspect="1"/>
            </p:cNvPicPr>
            <p:nvPr/>
          </p:nvPicPr>
          <p:blipFill>
            <a:blip r:embed="rId15">
              <a:extLst>
                <a:ext uri="{BEBA8EAE-BF5A-486C-A8C5-ECC9F3942E4B}">
                  <a14:imgProps xmlns:a14="http://schemas.microsoft.com/office/drawing/2010/main">
                    <a14:imgLayer r:embed="rId16">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1401976" y="934669"/>
              <a:ext cx="1368836" cy="714375"/>
            </a:xfrm>
            <a:prstGeom prst="rect">
              <a:avLst/>
            </a:prstGeom>
          </p:spPr>
        </p:pic>
        <p:pic>
          <p:nvPicPr>
            <p:cNvPr id="26" name="Picture 25"/>
            <p:cNvPicPr>
              <a:picLocks noChangeAspect="1"/>
            </p:cNvPicPr>
            <p:nvPr/>
          </p:nvPicPr>
          <p:blipFill rotWithShape="1">
            <a:blip r:embed="rId17" cstate="screen">
              <a:extLst>
                <a:ext uri="{BEBA8EAE-BF5A-486C-A8C5-ECC9F3942E4B}">
                  <a14:imgProps xmlns:a14="http://schemas.microsoft.com/office/drawing/2010/main">
                    <a14:imgLayer r:embed="rId18">
                      <a14:imgEffect>
                        <a14:brightnessContrast bright="-100000" contrast="-50000"/>
                      </a14:imgEffect>
                    </a14:imgLayer>
                  </a14:imgProps>
                </a:ext>
                <a:ext uri="{28A0092B-C50C-407E-A947-70E740481C1C}">
                  <a14:useLocalDpi xmlns:a14="http://schemas.microsoft.com/office/drawing/2010/main"/>
                </a:ext>
              </a:extLst>
            </a:blip>
            <a:srcRect t="29182"/>
            <a:stretch/>
          </p:blipFill>
          <p:spPr>
            <a:xfrm>
              <a:off x="1401976" y="1549164"/>
              <a:ext cx="1365622" cy="509457"/>
            </a:xfrm>
            <a:prstGeom prst="rect">
              <a:avLst/>
            </a:prstGeom>
          </p:spPr>
        </p:pic>
      </p:grpSp>
      <p:pic>
        <p:nvPicPr>
          <p:cNvPr id="1024" name="Picture 1023"/>
          <p:cNvPicPr>
            <a:picLocks noChangeAspect="1"/>
          </p:cNvPicPr>
          <p:nvPr/>
        </p:nvPicPr>
        <p:blipFill>
          <a:blip r:embed="rId19" cstate="screen">
            <a:grayscl/>
            <a:extLst>
              <a:ext uri="{BEBA8EAE-BF5A-486C-A8C5-ECC9F3942E4B}">
                <a14:imgProps xmlns:a14="http://schemas.microsoft.com/office/drawing/2010/main">
                  <a14:imgLayer r:embed="rId20">
                    <a14:imgEffect>
                      <a14:colorTemperature colorTemp="11500"/>
                    </a14:imgEffect>
                    <a14:imgEffect>
                      <a14:saturation sat="0"/>
                    </a14:imgEffect>
                    <a14:imgEffect>
                      <a14:brightnessContrast bright="-86000" contrast="-28000"/>
                    </a14:imgEffect>
                  </a14:imgLayer>
                </a14:imgProps>
              </a:ext>
              <a:ext uri="{28A0092B-C50C-407E-A947-70E740481C1C}">
                <a14:useLocalDpi xmlns:a14="http://schemas.microsoft.com/office/drawing/2010/main"/>
              </a:ext>
            </a:extLst>
          </a:blip>
          <a:stretch>
            <a:fillRect/>
          </a:stretch>
        </p:blipFill>
        <p:spPr>
          <a:xfrm>
            <a:off x="-18151" y="1034534"/>
            <a:ext cx="1434000" cy="1258244"/>
          </a:xfrm>
          <a:prstGeom prst="rect">
            <a:avLst/>
          </a:prstGeom>
        </p:spPr>
      </p:pic>
      <p:pic>
        <p:nvPicPr>
          <p:cNvPr id="1025" name="Picture 1024"/>
          <p:cNvPicPr>
            <a:picLocks noChangeAspect="1"/>
          </p:cNvPicPr>
          <p:nvPr/>
        </p:nvPicPr>
        <p:blipFill>
          <a:blip r:embed="rId21">
            <a:extLst>
              <a:ext uri="{BEBA8EAE-BF5A-486C-A8C5-ECC9F3942E4B}">
                <a14:imgProps xmlns:a14="http://schemas.microsoft.com/office/drawing/2010/main">
                  <a14:imgLayer r:embed="rId22">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9081354" y="1032464"/>
            <a:ext cx="1711842" cy="1267421"/>
          </a:xfrm>
          <a:prstGeom prst="rect">
            <a:avLst/>
          </a:prstGeom>
        </p:spPr>
      </p:pic>
      <p:sp>
        <p:nvSpPr>
          <p:cNvPr id="19" name="Title 1"/>
          <p:cNvSpPr txBox="1">
            <a:spLocks/>
          </p:cNvSpPr>
          <p:nvPr/>
        </p:nvSpPr>
        <p:spPr>
          <a:xfrm>
            <a:off x="56534" y="2857083"/>
            <a:ext cx="11983309" cy="834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Gill Sans MT" panose="020B0502020104020203" pitchFamily="34" charset="0"/>
              </a:rPr>
              <a:t>Economic Development in Nigeria (an African NEE)</a:t>
            </a:r>
            <a:br>
              <a:rPr lang="en-GB" sz="4400" dirty="0">
                <a:latin typeface="Gill Sans MT" panose="020B0502020104020203" pitchFamily="34" charset="0"/>
              </a:rPr>
            </a:br>
            <a:r>
              <a:rPr lang="en-GB" sz="4400" dirty="0">
                <a:solidFill>
                  <a:srgbClr val="FFC000"/>
                </a:solidFill>
                <a:latin typeface="Gill Sans MT" panose="020B0502020104020203" pitchFamily="34" charset="0"/>
              </a:rPr>
              <a:t>	- Aid &amp; Debt in Nigeria</a:t>
            </a:r>
            <a:endParaRPr lang="en-GB" sz="8000" dirty="0">
              <a:solidFill>
                <a:srgbClr val="FFC000"/>
              </a:solidFill>
              <a:latin typeface="Gill Sans MT" panose="020B0502020104020203" pitchFamily="34" charset="0"/>
            </a:endParaRPr>
          </a:p>
        </p:txBody>
      </p:sp>
      <p:sp>
        <p:nvSpPr>
          <p:cNvPr id="7" name="Rectangle 6"/>
          <p:cNvSpPr/>
          <p:nvPr/>
        </p:nvSpPr>
        <p:spPr>
          <a:xfrm>
            <a:off x="0" y="6488668"/>
            <a:ext cx="2339423" cy="369332"/>
          </a:xfrm>
          <a:prstGeom prst="rect">
            <a:avLst/>
          </a:prstGeom>
        </p:spPr>
        <p:txBody>
          <a:bodyPr wrap="none">
            <a:spAutoFit/>
          </a:bodyPr>
          <a:lstStyle/>
          <a:p>
            <a:r>
              <a:rPr lang="en-GB" dirty="0">
                <a:latin typeface="Gill Sans MT" panose="020B0502020104020203" pitchFamily="34" charset="0"/>
              </a:rPr>
              <a:t>Min. class time: 1 hour</a:t>
            </a:r>
            <a:endParaRPr lang="en-GB" dirty="0"/>
          </a:p>
        </p:txBody>
      </p:sp>
      <p:pic>
        <p:nvPicPr>
          <p:cNvPr id="3" name="Picture 2"/>
          <p:cNvPicPr>
            <a:picLocks noChangeAspect="1"/>
          </p:cNvPicPr>
          <p:nvPr/>
        </p:nvPicPr>
        <p:blipFill>
          <a:blip r:embed="rId23"/>
          <a:stretch>
            <a:fillRect/>
          </a:stretch>
        </p:blipFill>
        <p:spPr>
          <a:xfrm>
            <a:off x="476170" y="3934508"/>
            <a:ext cx="11144036" cy="2100163"/>
          </a:xfrm>
          <a:prstGeom prst="rect">
            <a:avLst/>
          </a:prstGeom>
        </p:spPr>
      </p:pic>
      <p:sp>
        <p:nvSpPr>
          <p:cNvPr id="9" name="Rectangle 8"/>
          <p:cNvSpPr/>
          <p:nvPr/>
        </p:nvSpPr>
        <p:spPr>
          <a:xfrm>
            <a:off x="3996646" y="4869950"/>
            <a:ext cx="7613285" cy="874746"/>
          </a:xfrm>
          <a:prstGeom prst="rect">
            <a:avLst/>
          </a:prstGeom>
          <a:solidFill>
            <a:schemeClr val="tx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6" name="Picture 5"/>
          <p:cNvPicPr>
            <a:picLocks noChangeAspect="1"/>
          </p:cNvPicPr>
          <p:nvPr/>
        </p:nvPicPr>
        <p:blipFill>
          <a:blip r:embed="rId24"/>
          <a:stretch>
            <a:fillRect/>
          </a:stretch>
        </p:blipFill>
        <p:spPr>
          <a:xfrm>
            <a:off x="3996646" y="4356768"/>
            <a:ext cx="7572189" cy="594545"/>
          </a:xfrm>
          <a:prstGeom prst="rect">
            <a:avLst/>
          </a:prstGeom>
        </p:spPr>
      </p:pic>
    </p:spTree>
    <p:extLst>
      <p:ext uri="{BB962C8B-B14F-4D97-AF65-F5344CB8AC3E}">
        <p14:creationId xmlns:p14="http://schemas.microsoft.com/office/powerpoint/2010/main" val="3549889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412" y="372305"/>
            <a:ext cx="10515600" cy="1325563"/>
          </a:xfrm>
        </p:spPr>
        <p:txBody>
          <a:bodyPr/>
          <a:lstStyle/>
          <a:p>
            <a:r>
              <a:rPr lang="en-GB" dirty="0">
                <a:solidFill>
                  <a:srgbClr val="FFFF00"/>
                </a:solidFill>
              </a:rPr>
              <a:t>I can help development, but what am I?! </a:t>
            </a:r>
            <a:endParaRPr lang="en-GB" dirty="0"/>
          </a:p>
        </p:txBody>
      </p:sp>
      <p:sp>
        <p:nvSpPr>
          <p:cNvPr id="3" name="Content Placeholder 2"/>
          <p:cNvSpPr>
            <a:spLocks noGrp="1"/>
          </p:cNvSpPr>
          <p:nvPr>
            <p:ph idx="1"/>
          </p:nvPr>
        </p:nvSpPr>
        <p:spPr>
          <a:xfrm>
            <a:off x="267412" y="1863545"/>
            <a:ext cx="10515600" cy="4748911"/>
          </a:xfrm>
        </p:spPr>
        <p:txBody>
          <a:bodyPr>
            <a:normAutofit/>
          </a:bodyPr>
          <a:lstStyle/>
          <a:p>
            <a:pPr marL="1344613" indent="-1344613">
              <a:buNone/>
            </a:pPr>
            <a:r>
              <a:rPr lang="en-GB" dirty="0">
                <a:solidFill>
                  <a:srgbClr val="92D050"/>
                </a:solidFill>
              </a:rPr>
              <a:t>10 points: </a:t>
            </a:r>
            <a:r>
              <a:rPr lang="en-GB" dirty="0"/>
              <a:t>I appear to be generous, but I’m not always what I seem</a:t>
            </a:r>
          </a:p>
          <a:p>
            <a:pPr marL="1344613" indent="-1344613">
              <a:buNone/>
            </a:pPr>
            <a:r>
              <a:rPr lang="en-GB" dirty="0">
                <a:solidFill>
                  <a:schemeClr val="accent2">
                    <a:lumMod val="60000"/>
                    <a:lumOff val="40000"/>
                  </a:schemeClr>
                </a:solidFill>
              </a:rPr>
              <a:t>7 points: </a:t>
            </a:r>
            <a:r>
              <a:rPr lang="en-GB" dirty="0"/>
              <a:t>There are many ways to give me out, I can be given out directly or shared out from a ‘bank’</a:t>
            </a:r>
          </a:p>
          <a:p>
            <a:pPr marL="1344613" indent="-1344613">
              <a:buNone/>
            </a:pPr>
            <a:r>
              <a:rPr lang="en-GB" dirty="0">
                <a:solidFill>
                  <a:srgbClr val="FFFF00"/>
                </a:solidFill>
              </a:rPr>
              <a:t>5 points: </a:t>
            </a:r>
            <a:r>
              <a:rPr lang="en-GB" dirty="0"/>
              <a:t>I had a very famous Christmas song sung about me</a:t>
            </a:r>
          </a:p>
          <a:p>
            <a:pPr marL="1344613" indent="-1344613">
              <a:buNone/>
            </a:pPr>
            <a:r>
              <a:rPr lang="en-GB" dirty="0">
                <a:solidFill>
                  <a:srgbClr val="FFC000"/>
                </a:solidFill>
              </a:rPr>
              <a:t>3 points: </a:t>
            </a:r>
            <a:r>
              <a:rPr lang="en-GB" dirty="0"/>
              <a:t>I can be a life-saver in times of emergencies and natural disasters</a:t>
            </a:r>
          </a:p>
          <a:p>
            <a:pPr marL="1344613" indent="-1344613">
              <a:buNone/>
            </a:pPr>
            <a:r>
              <a:rPr lang="en-GB" dirty="0">
                <a:solidFill>
                  <a:srgbClr val="FF0000"/>
                </a:solidFill>
              </a:rPr>
              <a:t>2 points: </a:t>
            </a:r>
            <a:r>
              <a:rPr lang="en-GB" dirty="0"/>
              <a:t>Governments (usually HICs) and charities hand me out</a:t>
            </a:r>
          </a:p>
          <a:p>
            <a:pPr marL="1344613" indent="-1344613">
              <a:buNone/>
            </a:pPr>
            <a:r>
              <a:rPr lang="en-GB" dirty="0">
                <a:solidFill>
                  <a:srgbClr val="C00000"/>
                </a:solidFill>
              </a:rPr>
              <a:t>1 point: </a:t>
            </a:r>
            <a:r>
              <a:rPr lang="en-GB" dirty="0"/>
              <a:t>Without my help, some countries would be unable to afford to pay for infrastructure (e.g. road networks), economic and social projects (e.g. new hospitals) on their own </a:t>
            </a:r>
          </a:p>
        </p:txBody>
      </p:sp>
      <p:pic>
        <p:nvPicPr>
          <p:cNvPr id="1026" name="Picture 2" descr="http://www.allsitetrainingsolutions.com.au/images/first-aid.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752994" y="342627"/>
            <a:ext cx="2244972" cy="22449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531907" y="1035086"/>
            <a:ext cx="2687146" cy="1200329"/>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International</a:t>
            </a:r>
          </a:p>
          <a:p>
            <a:pPr algn="ct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aid</a:t>
            </a:r>
            <a:endPar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844710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Types of aid</a:t>
            </a:r>
            <a:r>
              <a:rPr lang="en-GB" dirty="0"/>
              <a:t>: Bingo!</a:t>
            </a:r>
          </a:p>
        </p:txBody>
      </p:sp>
      <p:sp>
        <p:nvSpPr>
          <p:cNvPr id="3" name="Content Placeholder 2"/>
          <p:cNvSpPr>
            <a:spLocks noGrp="1"/>
          </p:cNvSpPr>
          <p:nvPr>
            <p:ph idx="1"/>
          </p:nvPr>
        </p:nvSpPr>
        <p:spPr/>
        <p:txBody>
          <a:bodyPr>
            <a:normAutofit fontScale="85000" lnSpcReduction="20000"/>
          </a:bodyPr>
          <a:lstStyle/>
          <a:p>
            <a:r>
              <a:rPr lang="en-GB" dirty="0">
                <a:solidFill>
                  <a:srgbClr val="00B0F0"/>
                </a:solidFill>
              </a:rPr>
              <a:t>Choose 6</a:t>
            </a:r>
            <a:r>
              <a:rPr lang="en-GB" dirty="0"/>
              <a:t> of the following terms and </a:t>
            </a:r>
            <a:r>
              <a:rPr lang="en-GB" dirty="0">
                <a:solidFill>
                  <a:srgbClr val="00B0F0"/>
                </a:solidFill>
              </a:rPr>
              <a:t>put them in a 3x2 grid</a:t>
            </a:r>
            <a:r>
              <a:rPr lang="en-GB" dirty="0"/>
              <a:t>:</a:t>
            </a:r>
          </a:p>
          <a:p>
            <a:pPr marL="0" indent="0">
              <a:buNone/>
            </a:pPr>
            <a:endParaRPr lang="en-GB" dirty="0"/>
          </a:p>
          <a:p>
            <a:pPr marL="0" indent="0">
              <a:buNone/>
            </a:pPr>
            <a:r>
              <a:rPr lang="en-GB" dirty="0"/>
              <a:t>Official development assistance (ODA)</a:t>
            </a:r>
          </a:p>
          <a:p>
            <a:pPr marL="0" indent="0">
              <a:buNone/>
            </a:pPr>
            <a:r>
              <a:rPr lang="en-GB" dirty="0"/>
              <a:t>Multilateral aid</a:t>
            </a:r>
          </a:p>
          <a:p>
            <a:pPr marL="0" indent="0">
              <a:buNone/>
            </a:pPr>
            <a:r>
              <a:rPr lang="en-GB" dirty="0"/>
              <a:t>Bilateral aid</a:t>
            </a:r>
          </a:p>
          <a:p>
            <a:pPr marL="0" indent="0">
              <a:buNone/>
            </a:pPr>
            <a:r>
              <a:rPr lang="en-GB" dirty="0"/>
              <a:t>Voluntary aid</a:t>
            </a:r>
          </a:p>
          <a:p>
            <a:pPr marL="0" indent="0">
              <a:buNone/>
            </a:pPr>
            <a:r>
              <a:rPr lang="en-GB" dirty="0"/>
              <a:t>Short-term emergency aid</a:t>
            </a:r>
          </a:p>
          <a:p>
            <a:pPr marL="0" indent="0">
              <a:buNone/>
            </a:pPr>
            <a:r>
              <a:rPr lang="en-GB" dirty="0"/>
              <a:t>Long-term development aid</a:t>
            </a:r>
          </a:p>
          <a:p>
            <a:pPr marL="0" indent="0">
              <a:buNone/>
            </a:pPr>
            <a:r>
              <a:rPr lang="en-GB" dirty="0"/>
              <a:t>Bottom-up</a:t>
            </a:r>
          </a:p>
          <a:p>
            <a:pPr marL="0" indent="0">
              <a:buNone/>
            </a:pPr>
            <a:r>
              <a:rPr lang="en-GB" dirty="0"/>
              <a:t>Top-down</a:t>
            </a:r>
          </a:p>
          <a:p>
            <a:pPr marL="0" indent="0">
              <a:buNone/>
            </a:pPr>
            <a:r>
              <a:rPr lang="en-GB" dirty="0"/>
              <a:t>World Bank &amp; International Monetary Fund (IMF)</a:t>
            </a:r>
          </a:p>
        </p:txBody>
      </p:sp>
      <p:graphicFrame>
        <p:nvGraphicFramePr>
          <p:cNvPr id="4" name="Table 3"/>
          <p:cNvGraphicFramePr>
            <a:graphicFrameLocks noGrp="1"/>
          </p:cNvGraphicFramePr>
          <p:nvPr>
            <p:extLst>
              <p:ext uri="{D42A27DB-BD31-4B8C-83A1-F6EECF244321}">
                <p14:modId xmlns:p14="http://schemas.microsoft.com/office/powerpoint/2010/main" val="1677337835"/>
              </p:ext>
            </p:extLst>
          </p:nvPr>
        </p:nvGraphicFramePr>
        <p:xfrm>
          <a:off x="7510409" y="2609145"/>
          <a:ext cx="4048875" cy="2587797"/>
        </p:xfrm>
        <a:graphic>
          <a:graphicData uri="http://schemas.openxmlformats.org/drawingml/2006/table">
            <a:tbl>
              <a:tblPr firstRow="1" bandRow="1">
                <a:tableStyleId>{5940675A-B579-460E-94D1-54222C63F5DA}</a:tableStyleId>
              </a:tblPr>
              <a:tblGrid>
                <a:gridCol w="1349625">
                  <a:extLst>
                    <a:ext uri="{9D8B030D-6E8A-4147-A177-3AD203B41FA5}">
                      <a16:colId xmlns:a16="http://schemas.microsoft.com/office/drawing/2014/main" val="1107180098"/>
                    </a:ext>
                  </a:extLst>
                </a:gridCol>
                <a:gridCol w="1349625">
                  <a:extLst>
                    <a:ext uri="{9D8B030D-6E8A-4147-A177-3AD203B41FA5}">
                      <a16:colId xmlns:a16="http://schemas.microsoft.com/office/drawing/2014/main" val="608983281"/>
                    </a:ext>
                  </a:extLst>
                </a:gridCol>
                <a:gridCol w="1349625">
                  <a:extLst>
                    <a:ext uri="{9D8B030D-6E8A-4147-A177-3AD203B41FA5}">
                      <a16:colId xmlns:a16="http://schemas.microsoft.com/office/drawing/2014/main" val="1479089021"/>
                    </a:ext>
                  </a:extLst>
                </a:gridCol>
              </a:tblGrid>
              <a:tr h="1305309">
                <a:tc>
                  <a:txBody>
                    <a:bodyPr/>
                    <a:lstStyle/>
                    <a:p>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603456840"/>
                  </a:ext>
                </a:extLst>
              </a:tr>
              <a:tr h="1282488">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698740388"/>
                  </a:ext>
                </a:extLst>
              </a:tr>
            </a:tbl>
          </a:graphicData>
        </a:graphic>
      </p:graphicFrame>
    </p:spTree>
    <p:extLst>
      <p:ext uri="{BB962C8B-B14F-4D97-AF65-F5344CB8AC3E}">
        <p14:creationId xmlns:p14="http://schemas.microsoft.com/office/powerpoint/2010/main" val="2200570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a:bodyPr>
          <a:lstStyle/>
          <a:p>
            <a:pPr marL="0" indent="0">
              <a:buNone/>
            </a:pPr>
            <a:r>
              <a:rPr lang="en-GB" sz="3600" dirty="0"/>
              <a:t>Helps cope with immediate problems caused by disasters, like earthquakes, disease outbreaks and wars…</a:t>
            </a:r>
          </a:p>
        </p:txBody>
      </p:sp>
      <p:pic>
        <p:nvPicPr>
          <p:cNvPr id="2050" name="Picture 2" descr="Image result for emergency ai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43498" y="105914"/>
            <a:ext cx="3507475" cy="226816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emergency ai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543498" y="2451819"/>
            <a:ext cx="3507475" cy="22103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emergency aid"/>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543498" y="4739928"/>
            <a:ext cx="3507475" cy="196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453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lnSpcReduction="10000"/>
          </a:bodyPr>
          <a:lstStyle/>
          <a:p>
            <a:pPr marL="0" indent="0">
              <a:buNone/>
            </a:pPr>
            <a:r>
              <a:rPr lang="en-GB" sz="3600" dirty="0"/>
              <a:t>Money is given directly to local people e.g. WaterAid trains local people to maintain village handpumps. Can have a large impact – schemes are generally supported by local people and can improve health, skills an income.</a:t>
            </a:r>
          </a:p>
        </p:txBody>
      </p:sp>
      <p:pic>
        <p:nvPicPr>
          <p:cNvPr id="2050" name="Picture 2" descr="... : UN urges world to step &lt;strong&gt;up&lt;/strong&gt; &lt;strong&gt;aid&lt;/strong&gt; efforts | World news | The Guardian"/>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543498" y="82193"/>
            <a:ext cx="3507475" cy="18801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 &lt;strong&gt;project&lt;/strong&gt; at Socorro Sanchez Primary School during a &lt;strong&gt;community&lt;/strong&gt; service"/>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8543499" y="2051127"/>
            <a:ext cx="3507474" cy="22103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 &lt;strong&gt;community&lt;/strong&gt; service &lt;strong&gt;project&lt;/strong&gt; at the Village of Hope orphanage in Vietnam"/>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8543498" y="4350261"/>
            <a:ext cx="3507475" cy="2359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556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873126"/>
          </a:xfrm>
        </p:spPr>
        <p:txBody>
          <a:bodyPr>
            <a:normAutofit lnSpcReduction="10000"/>
          </a:bodyPr>
          <a:lstStyle/>
          <a:p>
            <a:pPr marL="0" indent="0">
              <a:buNone/>
            </a:pPr>
            <a:r>
              <a:rPr lang="en-GB" dirty="0"/>
              <a:t>Institutions in the United Nations system. They share the same goal of raising living standards in their member countries. One focuses on macroeconomic issues and the other concentrating on long-term economic development and poverty reduction. However, the system they operate has faced many critics including richer nations which pay contributions to them. Some also say they make poverty worse, not better.</a:t>
            </a:r>
            <a:endParaRPr lang="en-GB" sz="3600" dirty="0"/>
          </a:p>
        </p:txBody>
      </p:sp>
      <p:pic>
        <p:nvPicPr>
          <p:cNvPr id="3074" name="Picture 2" descr="Image result for world bank log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2555" t="760" r="-22555" b="-760"/>
          <a:stretch/>
        </p:blipFill>
        <p:spPr bwMode="auto">
          <a:xfrm>
            <a:off x="8543497" y="88614"/>
            <a:ext cx="3507475" cy="23383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imf logo"/>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274157" y="88614"/>
            <a:ext cx="1776815" cy="231553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 the Annual &lt;strong&gt;Meetings&lt;/strong&gt; of the &lt;strong&gt;IMF&lt;/strong&gt; and World Bank | Brookings Institution"/>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8543497" y="2505589"/>
            <a:ext cx="3507475" cy="19800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lt;strong&gt;World Bank&lt;/strong&gt; Headquarters, 2013: &lt;strong&gt;World Bank&lt;/strong&gt;/IMF Spring Meetings | Flickr ..."/>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8543498" y="4597483"/>
            <a:ext cx="3507474" cy="2111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075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a:bodyPr>
          <a:lstStyle/>
          <a:p>
            <a:pPr marL="0" indent="0">
              <a:buNone/>
            </a:pPr>
            <a:r>
              <a:rPr lang="en-GB" dirty="0"/>
              <a:t>Aid which is given directly from one country to another. Sometimes it is “tied aid” with conditions attached. For example, the recipient may be required to buy goods from the donor country with the aid money.</a:t>
            </a:r>
            <a:endParaRPr lang="en-GB" sz="3600" dirty="0"/>
          </a:p>
        </p:txBody>
      </p:sp>
      <p:pic>
        <p:nvPicPr>
          <p:cNvPr id="2054" name="Picture 6" descr="Romney: Attach Strings to Foreign &lt;strong&gt;Aid&lt;/strong&gt; | Crowded Comics | Our drawings ..."/>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543497" y="2488732"/>
            <a:ext cx="3507475" cy="21370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bilateral aid"/>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543497" y="113015"/>
            <a:ext cx="3507475" cy="228070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multilateral ai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3497" y="4714089"/>
            <a:ext cx="3508986" cy="1754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083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a:bodyPr>
          <a:lstStyle/>
          <a:p>
            <a:pPr marL="0" indent="0">
              <a:buNone/>
            </a:pPr>
            <a:r>
              <a:rPr lang="en-GB" dirty="0"/>
              <a:t>Given by individuals or companies and distributed through charities and non-governmental organisations (NGOs) like OXFAM.</a:t>
            </a:r>
            <a:endParaRPr lang="en-GB" sz="3600" dirty="0"/>
          </a:p>
        </p:txBody>
      </p:sp>
      <p:pic>
        <p:nvPicPr>
          <p:cNvPr id="2054" name="Picture 6" descr="Running a Marathon is an awe inspiring accomplishment that remains one ..."/>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553771" y="2517169"/>
            <a:ext cx="3507475" cy="18364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lt;strong&gt;WaterAid&lt;/strong&gt;'s two pound a month campaign | Flickr - Photo Sharing!"/>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8553770" y="4435974"/>
            <a:ext cx="3507475" cy="227277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t;strong&gt;NGO&lt;/strong&gt;'s: Agents of globalization or grassroots humanitarianism? - Think ..."/>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8553770" y="154112"/>
            <a:ext cx="3507475" cy="228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694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a:bodyPr>
          <a:lstStyle/>
          <a:p>
            <a:pPr marL="0" indent="0">
              <a:buNone/>
            </a:pPr>
            <a:r>
              <a:rPr lang="en-GB" dirty="0"/>
              <a:t>Given by countries through international organisations, like the World Bank or International Monetary Fund (IMF). These organisations then distribute help through aid and loans.</a:t>
            </a:r>
            <a:endParaRPr lang="en-GB" sz="3600" dirty="0"/>
          </a:p>
        </p:txBody>
      </p:sp>
      <p:pic>
        <p:nvPicPr>
          <p:cNvPr id="2054" name="Picture 6" descr="Running a Marathon is an awe inspiring accomplishment that remains one ..."/>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553771" y="2517169"/>
            <a:ext cx="3507475" cy="183645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t;strong&gt;Aid&lt;/strong&gt; to Basic Education, the amount of &lt;strong&gt;bilateral&lt;/strong&gt; and &lt;strong&gt;multilateral aid&lt;/strong&gt; ..."/>
          <p:cNvPicPr>
            <a:picLocks noChangeAspect="1" noChangeArrowheads="1"/>
          </p:cNvPicPr>
          <p:nvPr/>
        </p:nvPicPr>
        <p:blipFill rotWithShape="1">
          <a:blip r:embed="rId4">
            <a:extLst>
              <a:ext uri="{28A0092B-C50C-407E-A947-70E740481C1C}">
                <a14:useLocalDpi xmlns:a14="http://schemas.microsoft.com/office/drawing/2010/main" val="0"/>
              </a:ext>
            </a:extLst>
          </a:blip>
          <a:srcRect t="15070"/>
          <a:stretch/>
        </p:blipFill>
        <p:spPr bwMode="auto">
          <a:xfrm>
            <a:off x="8553770" y="92468"/>
            <a:ext cx="3507475" cy="23423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 the Annual &lt;strong&gt;Meetings&lt;/strong&gt; of the &lt;strong&gt;IMF&lt;/strong&gt; and World Bank | Brookings Institution"/>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8543497" y="2505589"/>
            <a:ext cx="3507475" cy="198002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stretch>
            <a:fillRect/>
          </a:stretch>
        </p:blipFill>
        <p:spPr>
          <a:xfrm>
            <a:off x="8553770" y="4556389"/>
            <a:ext cx="3503611" cy="2214282"/>
          </a:xfrm>
          <a:prstGeom prst="rect">
            <a:avLst/>
          </a:prstGeom>
        </p:spPr>
      </p:pic>
    </p:spTree>
    <p:extLst>
      <p:ext uri="{BB962C8B-B14F-4D97-AF65-F5344CB8AC3E}">
        <p14:creationId xmlns:p14="http://schemas.microsoft.com/office/powerpoint/2010/main" val="3619255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a:bodyPr>
          <a:lstStyle/>
          <a:p>
            <a:pPr marL="0" indent="0">
              <a:buNone/>
            </a:pPr>
            <a:r>
              <a:rPr lang="en-GB" dirty="0"/>
              <a:t>Helps people to improve their lives through education, healthcare or agricultural development.</a:t>
            </a:r>
            <a:endParaRPr lang="en-GB" sz="3600" dirty="0"/>
          </a:p>
        </p:txBody>
      </p:sp>
      <p:pic>
        <p:nvPicPr>
          <p:cNvPr id="2" name="Picture 1"/>
          <p:cNvPicPr>
            <a:picLocks noChangeAspect="1"/>
          </p:cNvPicPr>
          <p:nvPr/>
        </p:nvPicPr>
        <p:blipFill rotWithShape="1">
          <a:blip r:embed="rId3"/>
          <a:srcRect b="22823"/>
          <a:stretch/>
        </p:blipFill>
        <p:spPr>
          <a:xfrm>
            <a:off x="8538945" y="4663396"/>
            <a:ext cx="3501751" cy="1994257"/>
          </a:xfrm>
          <a:prstGeom prst="rect">
            <a:avLst/>
          </a:prstGeom>
        </p:spPr>
      </p:pic>
      <p:pic>
        <p:nvPicPr>
          <p:cNvPr id="9218" name="Picture 2" descr="Image result for new health centre built with ai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219" y="2230366"/>
            <a:ext cx="3497039" cy="2331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5"/>
          <a:srcRect t="19251" b="5120"/>
          <a:stretch/>
        </p:blipFill>
        <p:spPr>
          <a:xfrm>
            <a:off x="8549219" y="152882"/>
            <a:ext cx="3503397" cy="1972638"/>
          </a:xfrm>
          <a:prstGeom prst="rect">
            <a:avLst/>
          </a:prstGeom>
        </p:spPr>
      </p:pic>
    </p:spTree>
    <p:extLst>
      <p:ext uri="{BB962C8B-B14F-4D97-AF65-F5344CB8AC3E}">
        <p14:creationId xmlns:p14="http://schemas.microsoft.com/office/powerpoint/2010/main" val="406327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a:bodyPr>
          <a:lstStyle/>
          <a:p>
            <a:pPr marL="0" indent="0">
              <a:buNone/>
            </a:pPr>
            <a:r>
              <a:rPr lang="en-GB"/>
              <a:t>Given by governments and paid for by taxes. For this reason, it is sometimes unpopular with taxpayers in those countries.</a:t>
            </a:r>
            <a:endParaRPr lang="en-GB" sz="3600" dirty="0"/>
          </a:p>
        </p:txBody>
      </p:sp>
      <p:pic>
        <p:nvPicPr>
          <p:cNvPr id="4" name="Picture 3"/>
          <p:cNvPicPr>
            <a:picLocks noChangeAspect="1"/>
          </p:cNvPicPr>
          <p:nvPr/>
        </p:nvPicPr>
        <p:blipFill>
          <a:blip r:embed="rId3"/>
          <a:stretch>
            <a:fillRect/>
          </a:stretch>
        </p:blipFill>
        <p:spPr>
          <a:xfrm>
            <a:off x="8537088" y="409106"/>
            <a:ext cx="3513884" cy="1398985"/>
          </a:xfrm>
          <a:prstGeom prst="rect">
            <a:avLst/>
          </a:prstGeom>
        </p:spPr>
      </p:pic>
      <p:pic>
        <p:nvPicPr>
          <p:cNvPr id="5" name="Picture 4"/>
          <p:cNvPicPr>
            <a:picLocks noChangeAspect="1"/>
          </p:cNvPicPr>
          <p:nvPr/>
        </p:nvPicPr>
        <p:blipFill>
          <a:blip r:embed="rId4"/>
          <a:stretch>
            <a:fillRect/>
          </a:stretch>
        </p:blipFill>
        <p:spPr>
          <a:xfrm>
            <a:off x="8549221" y="1887181"/>
            <a:ext cx="3508160" cy="2171112"/>
          </a:xfrm>
          <a:prstGeom prst="rect">
            <a:avLst/>
          </a:prstGeom>
        </p:spPr>
      </p:pic>
      <p:pic>
        <p:nvPicPr>
          <p:cNvPr id="8194" name="Picture 2" descr="Image result for ta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9221" y="4137383"/>
            <a:ext cx="3501751" cy="2223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568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927" y="1239998"/>
            <a:ext cx="5531778" cy="4351338"/>
          </a:xfrm>
        </p:spPr>
        <p:txBody>
          <a:bodyPr>
            <a:normAutofit/>
          </a:bodyPr>
          <a:lstStyle/>
          <a:p>
            <a:pPr marL="0" indent="0">
              <a:buNone/>
            </a:pPr>
            <a:r>
              <a:rPr lang="en-GB" dirty="0"/>
              <a:t>When an organisation or government receives the aid and decides where it should be spent. For example, large infrastructure projects like dams for hydroelectric or irrigation schemes. Can improve a country’s economy but may not improve the quality of life of the poorest people.</a:t>
            </a:r>
            <a:endParaRPr lang="en-GB" sz="3600" dirty="0"/>
          </a:p>
        </p:txBody>
      </p:sp>
      <p:pic>
        <p:nvPicPr>
          <p:cNvPr id="2" name="Picture 1" descr="&lt;strong&gt;Akosombo Dam&lt;/strong&gt; , Ghan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3014" y="104667"/>
            <a:ext cx="3502234" cy="2080327"/>
          </a:xfrm>
          <a:prstGeom prst="rect">
            <a:avLst/>
          </a:prstGeom>
        </p:spPr>
      </p:pic>
      <p:pic>
        <p:nvPicPr>
          <p:cNvPr id="10242" name="Picture 2" descr="Image result for government aid programs"/>
          <p:cNvPicPr>
            <a:picLocks noChangeAspect="1" noChangeArrowheads="1"/>
          </p:cNvPicPr>
          <p:nvPr/>
        </p:nvPicPr>
        <p:blipFill rotWithShape="1">
          <a:blip r:embed="rId4">
            <a:extLst>
              <a:ext uri="{28A0092B-C50C-407E-A947-70E740481C1C}">
                <a14:useLocalDpi xmlns:a14="http://schemas.microsoft.com/office/drawing/2010/main" val="0"/>
              </a:ext>
            </a:extLst>
          </a:blip>
          <a:srcRect b="11036"/>
          <a:stretch/>
        </p:blipFill>
        <p:spPr bwMode="auto">
          <a:xfrm>
            <a:off x="8543014" y="2299626"/>
            <a:ext cx="3502234" cy="20771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5"/>
          <a:srcRect t="-1" b="7764"/>
          <a:stretch/>
        </p:blipFill>
        <p:spPr>
          <a:xfrm>
            <a:off x="8543014" y="4504870"/>
            <a:ext cx="3502234" cy="2183606"/>
          </a:xfrm>
          <a:prstGeom prst="rect">
            <a:avLst/>
          </a:prstGeom>
        </p:spPr>
      </p:pic>
    </p:spTree>
    <p:extLst>
      <p:ext uri="{BB962C8B-B14F-4D97-AF65-F5344CB8AC3E}">
        <p14:creationId xmlns:p14="http://schemas.microsoft.com/office/powerpoint/2010/main" val="1886267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780" y="133564"/>
            <a:ext cx="7197898" cy="780836"/>
          </a:xfrm>
        </p:spPr>
        <p:txBody>
          <a:bodyPr/>
          <a:lstStyle/>
          <a:p>
            <a:r>
              <a:rPr lang="en-GB" dirty="0"/>
              <a:t>Does </a:t>
            </a:r>
            <a:r>
              <a:rPr lang="en-GB" dirty="0">
                <a:solidFill>
                  <a:srgbClr val="92D050"/>
                </a:solidFill>
              </a:rPr>
              <a:t>Nigeria</a:t>
            </a:r>
            <a:r>
              <a:rPr lang="en-GB" dirty="0"/>
              <a:t> still need </a:t>
            </a:r>
            <a:r>
              <a:rPr lang="en-GB" dirty="0">
                <a:solidFill>
                  <a:srgbClr val="FFFF00"/>
                </a:solidFill>
              </a:rPr>
              <a:t>aid</a:t>
            </a:r>
            <a:r>
              <a:rPr lang="en-GB" dirty="0"/>
              <a:t>?</a:t>
            </a:r>
          </a:p>
        </p:txBody>
      </p:sp>
      <p:pic>
        <p:nvPicPr>
          <p:cNvPr id="5" name="Picture 4"/>
          <p:cNvPicPr>
            <a:picLocks noChangeAspect="1"/>
          </p:cNvPicPr>
          <p:nvPr/>
        </p:nvPicPr>
        <p:blipFill>
          <a:blip r:embed="rId3"/>
          <a:stretch>
            <a:fillRect/>
          </a:stretch>
        </p:blipFill>
        <p:spPr>
          <a:xfrm>
            <a:off x="0" y="1"/>
            <a:ext cx="2738058" cy="6858000"/>
          </a:xfrm>
          <a:prstGeom prst="rect">
            <a:avLst/>
          </a:prstGeom>
        </p:spPr>
      </p:pic>
      <p:pic>
        <p:nvPicPr>
          <p:cNvPr id="6" name="Picture 5"/>
          <p:cNvPicPr>
            <a:picLocks noChangeAspect="1"/>
          </p:cNvPicPr>
          <p:nvPr/>
        </p:nvPicPr>
        <p:blipFill>
          <a:blip r:embed="rId4"/>
          <a:stretch>
            <a:fillRect/>
          </a:stretch>
        </p:blipFill>
        <p:spPr>
          <a:xfrm>
            <a:off x="3984028" y="914400"/>
            <a:ext cx="7025321" cy="5721743"/>
          </a:xfrm>
          <a:prstGeom prst="rect">
            <a:avLst/>
          </a:prstGeom>
        </p:spPr>
      </p:pic>
    </p:spTree>
    <p:extLst>
      <p:ext uri="{BB962C8B-B14F-4D97-AF65-F5344CB8AC3E}">
        <p14:creationId xmlns:p14="http://schemas.microsoft.com/office/powerpoint/2010/main" val="1266189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780" y="133564"/>
            <a:ext cx="7197898" cy="780836"/>
          </a:xfrm>
        </p:spPr>
        <p:txBody>
          <a:bodyPr/>
          <a:lstStyle/>
          <a:p>
            <a:r>
              <a:rPr lang="en-GB" dirty="0"/>
              <a:t>Does </a:t>
            </a:r>
            <a:r>
              <a:rPr lang="en-GB" dirty="0">
                <a:solidFill>
                  <a:srgbClr val="92D050"/>
                </a:solidFill>
              </a:rPr>
              <a:t>Nigeria</a:t>
            </a:r>
            <a:r>
              <a:rPr lang="en-GB" dirty="0"/>
              <a:t> still need </a:t>
            </a:r>
            <a:r>
              <a:rPr lang="en-GB" dirty="0">
                <a:solidFill>
                  <a:srgbClr val="FFFF00"/>
                </a:solidFill>
              </a:rPr>
              <a:t>aid</a:t>
            </a:r>
            <a:r>
              <a:rPr lang="en-GB" dirty="0"/>
              <a:t>?</a:t>
            </a:r>
          </a:p>
        </p:txBody>
      </p:sp>
      <p:pic>
        <p:nvPicPr>
          <p:cNvPr id="5" name="Picture 4"/>
          <p:cNvPicPr>
            <a:picLocks noChangeAspect="1"/>
          </p:cNvPicPr>
          <p:nvPr/>
        </p:nvPicPr>
        <p:blipFill>
          <a:blip r:embed="rId3"/>
          <a:stretch>
            <a:fillRect/>
          </a:stretch>
        </p:blipFill>
        <p:spPr>
          <a:xfrm>
            <a:off x="0" y="1"/>
            <a:ext cx="2738058" cy="6858000"/>
          </a:xfrm>
          <a:prstGeom prst="rect">
            <a:avLst/>
          </a:prstGeom>
        </p:spPr>
      </p:pic>
      <p:pic>
        <p:nvPicPr>
          <p:cNvPr id="3" name="Picture 2"/>
          <p:cNvPicPr>
            <a:picLocks noChangeAspect="1"/>
          </p:cNvPicPr>
          <p:nvPr/>
        </p:nvPicPr>
        <p:blipFill>
          <a:blip r:embed="rId4"/>
          <a:stretch>
            <a:fillRect/>
          </a:stretch>
        </p:blipFill>
        <p:spPr>
          <a:xfrm>
            <a:off x="4112777" y="996592"/>
            <a:ext cx="6793080" cy="5586359"/>
          </a:xfrm>
          <a:prstGeom prst="rect">
            <a:avLst/>
          </a:prstGeom>
        </p:spPr>
      </p:pic>
    </p:spTree>
    <p:extLst>
      <p:ext uri="{BB962C8B-B14F-4D97-AF65-F5344CB8AC3E}">
        <p14:creationId xmlns:p14="http://schemas.microsoft.com/office/powerpoint/2010/main" val="421797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16" y="71918"/>
            <a:ext cx="7197898" cy="780836"/>
          </a:xfrm>
        </p:spPr>
        <p:txBody>
          <a:bodyPr/>
          <a:lstStyle/>
          <a:p>
            <a:r>
              <a:rPr lang="en-GB" dirty="0"/>
              <a:t>Does </a:t>
            </a:r>
            <a:r>
              <a:rPr lang="en-GB" dirty="0">
                <a:solidFill>
                  <a:srgbClr val="92D050"/>
                </a:solidFill>
              </a:rPr>
              <a:t>Nigeria</a:t>
            </a:r>
            <a:r>
              <a:rPr lang="en-GB" dirty="0"/>
              <a:t> still need </a:t>
            </a:r>
            <a:r>
              <a:rPr lang="en-GB" dirty="0">
                <a:solidFill>
                  <a:srgbClr val="FFFF00"/>
                </a:solidFill>
              </a:rPr>
              <a:t>aid</a:t>
            </a:r>
            <a:r>
              <a:rPr lang="en-GB" dirty="0"/>
              <a:t>?</a:t>
            </a:r>
          </a:p>
        </p:txBody>
      </p:sp>
      <p:pic>
        <p:nvPicPr>
          <p:cNvPr id="4" name="Picture 3"/>
          <p:cNvPicPr>
            <a:picLocks noChangeAspect="1"/>
          </p:cNvPicPr>
          <p:nvPr/>
        </p:nvPicPr>
        <p:blipFill>
          <a:blip r:embed="rId3"/>
          <a:stretch>
            <a:fillRect/>
          </a:stretch>
        </p:blipFill>
        <p:spPr>
          <a:xfrm>
            <a:off x="215757" y="1243173"/>
            <a:ext cx="5743601" cy="4706463"/>
          </a:xfrm>
          <a:prstGeom prst="rect">
            <a:avLst/>
          </a:prstGeom>
        </p:spPr>
      </p:pic>
      <p:pic>
        <p:nvPicPr>
          <p:cNvPr id="6" name="Picture 5"/>
          <p:cNvPicPr>
            <a:picLocks noChangeAspect="1"/>
          </p:cNvPicPr>
          <p:nvPr/>
        </p:nvPicPr>
        <p:blipFill>
          <a:blip r:embed="rId4"/>
          <a:stretch>
            <a:fillRect/>
          </a:stretch>
        </p:blipFill>
        <p:spPr>
          <a:xfrm>
            <a:off x="6133671" y="1243174"/>
            <a:ext cx="5835722" cy="4706462"/>
          </a:xfrm>
          <a:prstGeom prst="rect">
            <a:avLst/>
          </a:prstGeom>
        </p:spPr>
      </p:pic>
    </p:spTree>
    <p:extLst>
      <p:ext uri="{BB962C8B-B14F-4D97-AF65-F5344CB8AC3E}">
        <p14:creationId xmlns:p14="http://schemas.microsoft.com/office/powerpoint/2010/main" val="664427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08" y="211012"/>
            <a:ext cx="10515600" cy="1325563"/>
          </a:xfrm>
        </p:spPr>
        <p:txBody>
          <a:bodyPr/>
          <a:lstStyle/>
          <a:p>
            <a:r>
              <a:rPr lang="en-GB" dirty="0"/>
              <a:t>What are the Sustainable Development Goals?</a:t>
            </a:r>
          </a:p>
        </p:txBody>
      </p:sp>
      <p:pic>
        <p:nvPicPr>
          <p:cNvPr id="3" name="5_hLuEui6ww">
            <a:hlinkClick r:id="" action="ppaction://media"/>
          </p:cNvPr>
          <p:cNvPicPr>
            <a:picLocks noRot="1" noChangeAspect="1"/>
          </p:cNvPicPr>
          <p:nvPr>
            <a:videoFile r:link="rId1"/>
          </p:nvPr>
        </p:nvPicPr>
        <p:blipFill>
          <a:blip r:embed="rId4"/>
          <a:stretch>
            <a:fillRect/>
          </a:stretch>
        </p:blipFill>
        <p:spPr>
          <a:xfrm>
            <a:off x="3806004" y="873794"/>
            <a:ext cx="7649681" cy="5737261"/>
          </a:xfrm>
          <a:prstGeom prst="rect">
            <a:avLst/>
          </a:prstGeom>
        </p:spPr>
      </p:pic>
    </p:spTree>
    <p:extLst>
      <p:ext uri="{BB962C8B-B14F-4D97-AF65-F5344CB8AC3E}">
        <p14:creationId xmlns:p14="http://schemas.microsoft.com/office/powerpoint/2010/main" val="25767275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12485" y="5363581"/>
            <a:ext cx="3460519" cy="1263395"/>
          </a:xfrm>
        </p:spPr>
        <p:txBody>
          <a:bodyPr>
            <a:normAutofit/>
          </a:bodyPr>
          <a:lstStyle/>
          <a:p>
            <a:r>
              <a:rPr lang="en-GB" sz="3600" dirty="0"/>
              <a:t>The SDGs - How is Nigeria doing?</a:t>
            </a:r>
          </a:p>
        </p:txBody>
      </p:sp>
      <p:pic>
        <p:nvPicPr>
          <p:cNvPr id="1026" name="Picture 2" descr="http://unstats.un.org/sdgs/assets/img/sliders/goal1_menu_ic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163" y="753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nstats.un.org/sdgs/assets/img/sliders/goal2_menu_ic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163" y="11529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nstats.un.org/sdgs/assets/img/sliders/goal3_menu_ic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163" y="22578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unstats.un.org/sdgs/assets/img/sliders/goal4_menu_ic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163" y="33627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unstats.un.org/sdgs/assets/img/sliders/goal5_menu_ico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163" y="44676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unstats.un.org/sdgs/assets/img/sliders/goal6_menu_icon.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163" y="5545151"/>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unstats.un.org/sdgs/assets/img/sliders/goal7_menu_ico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7889" y="753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unstats.un.org/sdgs/assets/img/sliders/goal8_menu_icon.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7889" y="11802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unstats.un.org/sdgs/assets/img/sliders/goal9_menu_icon.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5535" y="22851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unstats.un.org/sdgs/assets/img/sliders/goal10_menu_icon.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96622" y="124432"/>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unstats.un.org/sdgs/assets/img/sliders/goal11_menu_icon.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75535" y="33900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unstats.un.org/sdgs/assets/img/sliders/goal12_menu_icon.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74358" y="4478454"/>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unstats.un.org/sdgs/assets/img/sliders/goal13_menu_icon.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74358" y="5566732"/>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unstats.un.org/sdgs/assets/img/sliders/goal15_menu_icon.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42286" y="1750402"/>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unstats.un.org/sdgs/assets/img/sliders/goal16_menu_icon.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42286" y="284499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unstats.un.org/sdgs/assets/img/sliders/goal17_menu_icon.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542286" y="3892090"/>
            <a:ext cx="1104900" cy="1104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13567" y="35762"/>
            <a:ext cx="3481018" cy="923330"/>
          </a:xfrm>
          <a:prstGeom prst="rect">
            <a:avLst/>
          </a:prstGeom>
          <a:noFill/>
        </p:spPr>
        <p:txBody>
          <a:bodyPr wrap="none" rtlCol="0">
            <a:spAutoFit/>
          </a:bodyPr>
          <a:lstStyle/>
          <a:p>
            <a:r>
              <a:rPr lang="en-GB" b="1" dirty="0">
                <a:solidFill>
                  <a:srgbClr val="E5233D"/>
                </a:solidFill>
              </a:rPr>
              <a:t>% below poverty line (&lt;$1.90/day)</a:t>
            </a:r>
          </a:p>
          <a:p>
            <a:r>
              <a:rPr lang="en-GB" dirty="0">
                <a:solidFill>
                  <a:srgbClr val="E5233D"/>
                </a:solidFill>
              </a:rPr>
              <a:t>1996: 63.5	2003: 53.5</a:t>
            </a:r>
          </a:p>
          <a:p>
            <a:r>
              <a:rPr lang="en-GB" dirty="0">
                <a:solidFill>
                  <a:srgbClr val="E5233D"/>
                </a:solidFill>
              </a:rPr>
              <a:t>2009: 53.5</a:t>
            </a:r>
          </a:p>
        </p:txBody>
      </p:sp>
      <p:sp>
        <p:nvSpPr>
          <p:cNvPr id="22" name="TextBox 21"/>
          <p:cNvSpPr txBox="1"/>
          <p:nvPr/>
        </p:nvSpPr>
        <p:spPr>
          <a:xfrm>
            <a:off x="1213566" y="1152915"/>
            <a:ext cx="2444900" cy="923330"/>
          </a:xfrm>
          <a:prstGeom prst="rect">
            <a:avLst/>
          </a:prstGeom>
          <a:noFill/>
        </p:spPr>
        <p:txBody>
          <a:bodyPr wrap="none" rtlCol="0">
            <a:spAutoFit/>
          </a:bodyPr>
          <a:lstStyle/>
          <a:p>
            <a:r>
              <a:rPr lang="en-GB" b="1" dirty="0">
                <a:solidFill>
                  <a:srgbClr val="DDA73A"/>
                </a:solidFill>
              </a:rPr>
              <a:t>% undernourished</a:t>
            </a:r>
          </a:p>
          <a:p>
            <a:r>
              <a:rPr lang="en-GB" dirty="0">
                <a:solidFill>
                  <a:srgbClr val="DDA73A"/>
                </a:solidFill>
              </a:rPr>
              <a:t>2001: 9.2		2009: 5.9</a:t>
            </a:r>
          </a:p>
          <a:p>
            <a:r>
              <a:rPr lang="en-GB" dirty="0">
                <a:solidFill>
                  <a:srgbClr val="DDA73A"/>
                </a:solidFill>
              </a:rPr>
              <a:t>2016: 7.0</a:t>
            </a:r>
          </a:p>
        </p:txBody>
      </p:sp>
      <p:sp>
        <p:nvSpPr>
          <p:cNvPr id="23" name="TextBox 22"/>
          <p:cNvSpPr txBox="1"/>
          <p:nvPr/>
        </p:nvSpPr>
        <p:spPr>
          <a:xfrm>
            <a:off x="1213566" y="2221175"/>
            <a:ext cx="3360792" cy="923330"/>
          </a:xfrm>
          <a:prstGeom prst="rect">
            <a:avLst/>
          </a:prstGeom>
          <a:noFill/>
        </p:spPr>
        <p:txBody>
          <a:bodyPr wrap="none" rtlCol="0">
            <a:spAutoFit/>
          </a:bodyPr>
          <a:lstStyle/>
          <a:p>
            <a:r>
              <a:rPr lang="en-GB" b="1" dirty="0">
                <a:solidFill>
                  <a:srgbClr val="4CA146"/>
                </a:solidFill>
              </a:rPr>
              <a:t>Under 5 mortality rate (per 1000)</a:t>
            </a:r>
          </a:p>
          <a:p>
            <a:r>
              <a:rPr lang="en-GB" dirty="0">
                <a:solidFill>
                  <a:srgbClr val="4CA146"/>
                </a:solidFill>
              </a:rPr>
              <a:t>2000: 187	2009: 136</a:t>
            </a:r>
          </a:p>
          <a:p>
            <a:r>
              <a:rPr lang="en-GB" dirty="0">
                <a:solidFill>
                  <a:srgbClr val="4CA146"/>
                </a:solidFill>
              </a:rPr>
              <a:t>2015: 109</a:t>
            </a:r>
          </a:p>
        </p:txBody>
      </p:sp>
      <p:sp>
        <p:nvSpPr>
          <p:cNvPr id="24" name="TextBox 23"/>
          <p:cNvSpPr txBox="1"/>
          <p:nvPr/>
        </p:nvSpPr>
        <p:spPr>
          <a:xfrm>
            <a:off x="1217321" y="3326075"/>
            <a:ext cx="3270960" cy="923330"/>
          </a:xfrm>
          <a:prstGeom prst="rect">
            <a:avLst/>
          </a:prstGeom>
          <a:noFill/>
        </p:spPr>
        <p:txBody>
          <a:bodyPr wrap="none" rtlCol="0">
            <a:spAutoFit/>
          </a:bodyPr>
          <a:lstStyle/>
          <a:p>
            <a:r>
              <a:rPr lang="en-GB" b="1" dirty="0">
                <a:solidFill>
                  <a:srgbClr val="E35764"/>
                </a:solidFill>
              </a:rPr>
              <a:t>% </a:t>
            </a:r>
            <a:r>
              <a:rPr lang="en-GB" b="1" dirty="0" err="1">
                <a:solidFill>
                  <a:srgbClr val="E35764"/>
                </a:solidFill>
              </a:rPr>
              <a:t>pri</a:t>
            </a:r>
            <a:r>
              <a:rPr lang="en-GB" b="1" dirty="0">
                <a:solidFill>
                  <a:srgbClr val="E35764"/>
                </a:solidFill>
              </a:rPr>
              <a:t> teachers had basic training</a:t>
            </a:r>
          </a:p>
          <a:p>
            <a:r>
              <a:rPr lang="en-GB" dirty="0">
                <a:solidFill>
                  <a:srgbClr val="E35764"/>
                </a:solidFill>
              </a:rPr>
              <a:t>2004: 59.8	2006: 61.6</a:t>
            </a:r>
          </a:p>
          <a:p>
            <a:r>
              <a:rPr lang="en-GB" dirty="0">
                <a:solidFill>
                  <a:srgbClr val="E35764"/>
                </a:solidFill>
              </a:rPr>
              <a:t>2010: 71.7</a:t>
            </a:r>
          </a:p>
        </p:txBody>
      </p:sp>
      <p:sp>
        <p:nvSpPr>
          <p:cNvPr id="25" name="TextBox 24"/>
          <p:cNvSpPr txBox="1"/>
          <p:nvPr/>
        </p:nvSpPr>
        <p:spPr>
          <a:xfrm>
            <a:off x="1213566" y="4440251"/>
            <a:ext cx="3304751" cy="923330"/>
          </a:xfrm>
          <a:prstGeom prst="rect">
            <a:avLst/>
          </a:prstGeom>
          <a:noFill/>
        </p:spPr>
        <p:txBody>
          <a:bodyPr wrap="none" rtlCol="0">
            <a:spAutoFit/>
          </a:bodyPr>
          <a:lstStyle/>
          <a:p>
            <a:r>
              <a:rPr lang="en-GB" b="1" dirty="0">
                <a:solidFill>
                  <a:srgbClr val="EF402D"/>
                </a:solidFill>
              </a:rPr>
              <a:t>% seats in parliament by women</a:t>
            </a:r>
          </a:p>
          <a:p>
            <a:r>
              <a:rPr lang="en-GB" dirty="0">
                <a:solidFill>
                  <a:srgbClr val="EF402D"/>
                </a:solidFill>
              </a:rPr>
              <a:t>2001: 3.4		2009: 7</a:t>
            </a:r>
          </a:p>
          <a:p>
            <a:r>
              <a:rPr lang="en-GB" dirty="0">
                <a:solidFill>
                  <a:srgbClr val="EF402D"/>
                </a:solidFill>
              </a:rPr>
              <a:t>2016: 5.56</a:t>
            </a:r>
          </a:p>
        </p:txBody>
      </p:sp>
      <p:sp>
        <p:nvSpPr>
          <p:cNvPr id="26" name="TextBox 25"/>
          <p:cNvSpPr txBox="1"/>
          <p:nvPr/>
        </p:nvSpPr>
        <p:spPr>
          <a:xfrm>
            <a:off x="1213565" y="5532192"/>
            <a:ext cx="3349828" cy="923330"/>
          </a:xfrm>
          <a:prstGeom prst="rect">
            <a:avLst/>
          </a:prstGeom>
          <a:noFill/>
        </p:spPr>
        <p:txBody>
          <a:bodyPr wrap="none" rtlCol="0">
            <a:spAutoFit/>
          </a:bodyPr>
          <a:lstStyle/>
          <a:p>
            <a:r>
              <a:rPr lang="en-GB" b="1" dirty="0">
                <a:solidFill>
                  <a:srgbClr val="27BFE6"/>
                </a:solidFill>
              </a:rPr>
              <a:t>% population w/ improved water</a:t>
            </a:r>
          </a:p>
          <a:p>
            <a:r>
              <a:rPr lang="en-GB" dirty="0">
                <a:solidFill>
                  <a:srgbClr val="27BFE6"/>
                </a:solidFill>
              </a:rPr>
              <a:t>2000: 51.8	2009: 62.4</a:t>
            </a:r>
          </a:p>
          <a:p>
            <a:r>
              <a:rPr lang="en-GB" dirty="0">
                <a:solidFill>
                  <a:srgbClr val="27BFE6"/>
                </a:solidFill>
              </a:rPr>
              <a:t>2015: 68.5</a:t>
            </a:r>
          </a:p>
        </p:txBody>
      </p:sp>
      <p:sp>
        <p:nvSpPr>
          <p:cNvPr id="27" name="TextBox 26"/>
          <p:cNvSpPr txBox="1"/>
          <p:nvPr/>
        </p:nvSpPr>
        <p:spPr>
          <a:xfrm>
            <a:off x="5680435" y="52304"/>
            <a:ext cx="2769797" cy="923330"/>
          </a:xfrm>
          <a:prstGeom prst="rect">
            <a:avLst/>
          </a:prstGeom>
          <a:noFill/>
        </p:spPr>
        <p:txBody>
          <a:bodyPr wrap="none" rtlCol="0">
            <a:spAutoFit/>
          </a:bodyPr>
          <a:lstStyle/>
          <a:p>
            <a:r>
              <a:rPr lang="en-GB" b="1" dirty="0">
                <a:solidFill>
                  <a:srgbClr val="FBC412"/>
                </a:solidFill>
              </a:rPr>
              <a:t>% population w/ electricity</a:t>
            </a:r>
          </a:p>
          <a:p>
            <a:r>
              <a:rPr lang="en-GB" dirty="0">
                <a:solidFill>
                  <a:srgbClr val="FBC412"/>
                </a:solidFill>
              </a:rPr>
              <a:t>1990: 41.8	2010: 48.0</a:t>
            </a:r>
          </a:p>
          <a:p>
            <a:r>
              <a:rPr lang="en-GB" dirty="0">
                <a:solidFill>
                  <a:srgbClr val="FBC412"/>
                </a:solidFill>
              </a:rPr>
              <a:t>2015: 55.6</a:t>
            </a:r>
          </a:p>
        </p:txBody>
      </p:sp>
      <p:sp>
        <p:nvSpPr>
          <p:cNvPr id="28" name="TextBox 27"/>
          <p:cNvSpPr txBox="1"/>
          <p:nvPr/>
        </p:nvSpPr>
        <p:spPr>
          <a:xfrm>
            <a:off x="5680434" y="1145542"/>
            <a:ext cx="2444900" cy="923330"/>
          </a:xfrm>
          <a:prstGeom prst="rect">
            <a:avLst/>
          </a:prstGeom>
          <a:noFill/>
        </p:spPr>
        <p:txBody>
          <a:bodyPr wrap="none" rtlCol="0">
            <a:spAutoFit/>
          </a:bodyPr>
          <a:lstStyle/>
          <a:p>
            <a:r>
              <a:rPr lang="en-GB" b="1" dirty="0">
                <a:solidFill>
                  <a:srgbClr val="E5698C"/>
                </a:solidFill>
              </a:rPr>
              <a:t>% unemployment</a:t>
            </a:r>
          </a:p>
          <a:p>
            <a:r>
              <a:rPr lang="en-GB" dirty="0">
                <a:solidFill>
                  <a:srgbClr val="E5698C"/>
                </a:solidFill>
              </a:rPr>
              <a:t>2010: 1.9		2012: 7.6</a:t>
            </a:r>
          </a:p>
          <a:p>
            <a:r>
              <a:rPr lang="en-GB" dirty="0">
                <a:solidFill>
                  <a:srgbClr val="E5698C"/>
                </a:solidFill>
              </a:rPr>
              <a:t>2014: 4.8</a:t>
            </a:r>
          </a:p>
        </p:txBody>
      </p:sp>
      <p:sp>
        <p:nvSpPr>
          <p:cNvPr id="29" name="TextBox 28"/>
          <p:cNvSpPr txBox="1"/>
          <p:nvPr/>
        </p:nvSpPr>
        <p:spPr>
          <a:xfrm>
            <a:off x="5679258" y="2285179"/>
            <a:ext cx="2863028" cy="923330"/>
          </a:xfrm>
          <a:prstGeom prst="rect">
            <a:avLst/>
          </a:prstGeom>
          <a:noFill/>
        </p:spPr>
        <p:txBody>
          <a:bodyPr wrap="none" rtlCol="0">
            <a:spAutoFit/>
          </a:bodyPr>
          <a:lstStyle/>
          <a:p>
            <a:r>
              <a:rPr lang="en-GB" b="1" dirty="0">
                <a:solidFill>
                  <a:srgbClr val="F26A2E"/>
                </a:solidFill>
              </a:rPr>
              <a:t>% population covered by 2G</a:t>
            </a:r>
          </a:p>
          <a:p>
            <a:r>
              <a:rPr lang="en-GB" dirty="0">
                <a:solidFill>
                  <a:srgbClr val="F26A2E"/>
                </a:solidFill>
              </a:rPr>
              <a:t>2002: 38.0	2009: 90.0</a:t>
            </a:r>
          </a:p>
          <a:p>
            <a:r>
              <a:rPr lang="en-GB" dirty="0">
                <a:solidFill>
                  <a:srgbClr val="F26A2E"/>
                </a:solidFill>
              </a:rPr>
              <a:t>2014: 99.4</a:t>
            </a:r>
          </a:p>
        </p:txBody>
      </p:sp>
      <p:sp>
        <p:nvSpPr>
          <p:cNvPr id="30" name="TextBox 29"/>
          <p:cNvSpPr txBox="1"/>
          <p:nvPr/>
        </p:nvSpPr>
        <p:spPr>
          <a:xfrm>
            <a:off x="9896622" y="1139918"/>
            <a:ext cx="2137573" cy="369332"/>
          </a:xfrm>
          <a:prstGeom prst="rect">
            <a:avLst/>
          </a:prstGeom>
          <a:noFill/>
        </p:spPr>
        <p:txBody>
          <a:bodyPr wrap="none" rtlCol="0">
            <a:spAutoFit/>
          </a:bodyPr>
          <a:lstStyle/>
          <a:p>
            <a:r>
              <a:rPr lang="en-GB" b="1" dirty="0"/>
              <a:t>Not enough/no data</a:t>
            </a:r>
            <a:endParaRPr lang="en-GB" dirty="0"/>
          </a:p>
        </p:txBody>
      </p:sp>
      <p:pic>
        <p:nvPicPr>
          <p:cNvPr id="1060" name="Picture 36" descr="http://unstats.un.org/sdgs/assets/img/sliders/goal14_menu_icon.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940231" y="124432"/>
            <a:ext cx="1104900" cy="1104900"/>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5679258" y="3360046"/>
            <a:ext cx="2561920" cy="923330"/>
          </a:xfrm>
          <a:prstGeom prst="rect">
            <a:avLst/>
          </a:prstGeom>
          <a:noFill/>
        </p:spPr>
        <p:txBody>
          <a:bodyPr wrap="none" rtlCol="0">
            <a:spAutoFit/>
          </a:bodyPr>
          <a:lstStyle/>
          <a:p>
            <a:r>
              <a:rPr lang="en-GB" b="1" dirty="0">
                <a:solidFill>
                  <a:srgbClr val="F89D2A"/>
                </a:solidFill>
              </a:rPr>
              <a:t>% urban pop in slums</a:t>
            </a:r>
          </a:p>
          <a:p>
            <a:r>
              <a:rPr lang="en-GB" dirty="0">
                <a:solidFill>
                  <a:srgbClr val="F89D2A"/>
                </a:solidFill>
              </a:rPr>
              <a:t>1990: 77.3	2005: </a:t>
            </a:r>
            <a:r>
              <a:rPr lang="en-GB" dirty="0">
                <a:solidFill>
                  <a:srgbClr val="F89D2A"/>
                </a:solidFill>
              </a:rPr>
              <a:t>65.8</a:t>
            </a:r>
            <a:endParaRPr lang="en-GB" dirty="0">
              <a:solidFill>
                <a:srgbClr val="F89D2A"/>
              </a:solidFill>
            </a:endParaRPr>
          </a:p>
          <a:p>
            <a:r>
              <a:rPr lang="en-GB" dirty="0">
                <a:solidFill>
                  <a:srgbClr val="F89D2A"/>
                </a:solidFill>
              </a:rPr>
              <a:t>2014: </a:t>
            </a:r>
            <a:r>
              <a:rPr lang="en-GB" dirty="0">
                <a:solidFill>
                  <a:srgbClr val="F89D2A"/>
                </a:solidFill>
              </a:rPr>
              <a:t>50.2</a:t>
            </a:r>
            <a:endParaRPr lang="en-GB" dirty="0">
              <a:solidFill>
                <a:srgbClr val="F89D2A"/>
              </a:solidFill>
            </a:endParaRPr>
          </a:p>
        </p:txBody>
      </p:sp>
      <p:sp>
        <p:nvSpPr>
          <p:cNvPr id="33" name="TextBox 32"/>
          <p:cNvSpPr txBox="1"/>
          <p:nvPr/>
        </p:nvSpPr>
        <p:spPr>
          <a:xfrm>
            <a:off x="5678670" y="4444540"/>
            <a:ext cx="2918107" cy="923330"/>
          </a:xfrm>
          <a:prstGeom prst="rect">
            <a:avLst/>
          </a:prstGeom>
          <a:noFill/>
        </p:spPr>
        <p:txBody>
          <a:bodyPr wrap="none" rtlCol="0">
            <a:spAutoFit/>
          </a:bodyPr>
          <a:lstStyle/>
          <a:p>
            <a:r>
              <a:rPr lang="en-GB" b="1" dirty="0">
                <a:solidFill>
                  <a:srgbClr val="BF8D2C"/>
                </a:solidFill>
              </a:rPr>
              <a:t>Material footprint per capita</a:t>
            </a:r>
          </a:p>
          <a:p>
            <a:r>
              <a:rPr lang="en-GB" dirty="0">
                <a:solidFill>
                  <a:srgbClr val="BF8D2C"/>
                </a:solidFill>
              </a:rPr>
              <a:t>2000: 1.55	2005: </a:t>
            </a:r>
            <a:r>
              <a:rPr lang="en-GB" dirty="0">
                <a:solidFill>
                  <a:srgbClr val="BF8D2C"/>
                </a:solidFill>
              </a:rPr>
              <a:t>1.83</a:t>
            </a:r>
          </a:p>
          <a:p>
            <a:r>
              <a:rPr lang="en-GB" dirty="0">
                <a:solidFill>
                  <a:srgbClr val="BF8D2C"/>
                </a:solidFill>
              </a:rPr>
              <a:t>2010: </a:t>
            </a:r>
            <a:r>
              <a:rPr lang="en-GB" dirty="0">
                <a:solidFill>
                  <a:srgbClr val="BF8D2C"/>
                </a:solidFill>
              </a:rPr>
              <a:t>1.88 tonnes</a:t>
            </a:r>
            <a:endParaRPr lang="en-GB" dirty="0">
              <a:solidFill>
                <a:srgbClr val="BF8D2C"/>
              </a:solidFill>
            </a:endParaRPr>
          </a:p>
        </p:txBody>
      </p:sp>
      <p:sp>
        <p:nvSpPr>
          <p:cNvPr id="34" name="TextBox 33"/>
          <p:cNvSpPr txBox="1"/>
          <p:nvPr/>
        </p:nvSpPr>
        <p:spPr>
          <a:xfrm>
            <a:off x="5664868" y="5539133"/>
            <a:ext cx="2291268" cy="923330"/>
          </a:xfrm>
          <a:prstGeom prst="rect">
            <a:avLst/>
          </a:prstGeom>
          <a:noFill/>
        </p:spPr>
        <p:txBody>
          <a:bodyPr wrap="none" rtlCol="0">
            <a:spAutoFit/>
          </a:bodyPr>
          <a:lstStyle/>
          <a:p>
            <a:r>
              <a:rPr lang="en-GB" b="1" dirty="0">
                <a:solidFill>
                  <a:srgbClr val="73B97A"/>
                </a:solidFill>
              </a:rPr>
              <a:t>Risk strategy in place?</a:t>
            </a:r>
          </a:p>
          <a:p>
            <a:r>
              <a:rPr lang="en-GB" dirty="0">
                <a:solidFill>
                  <a:srgbClr val="73B97A"/>
                </a:solidFill>
              </a:rPr>
              <a:t>2013: No	</a:t>
            </a:r>
          </a:p>
          <a:p>
            <a:r>
              <a:rPr lang="en-GB" dirty="0">
                <a:solidFill>
                  <a:srgbClr val="73B97A"/>
                </a:solidFill>
              </a:rPr>
              <a:t>2015: </a:t>
            </a:r>
            <a:r>
              <a:rPr lang="en-GB" dirty="0">
                <a:solidFill>
                  <a:srgbClr val="73B97A"/>
                </a:solidFill>
              </a:rPr>
              <a:t>Yes</a:t>
            </a:r>
            <a:endParaRPr lang="en-GB" dirty="0">
              <a:solidFill>
                <a:srgbClr val="73B97A"/>
              </a:solidFill>
            </a:endParaRPr>
          </a:p>
        </p:txBody>
      </p:sp>
      <p:sp>
        <p:nvSpPr>
          <p:cNvPr id="37" name="TextBox 36"/>
          <p:cNvSpPr txBox="1"/>
          <p:nvPr/>
        </p:nvSpPr>
        <p:spPr>
          <a:xfrm>
            <a:off x="9611084" y="1655747"/>
            <a:ext cx="2561920" cy="923330"/>
          </a:xfrm>
          <a:prstGeom prst="rect">
            <a:avLst/>
          </a:prstGeom>
          <a:noFill/>
        </p:spPr>
        <p:txBody>
          <a:bodyPr wrap="none" rtlCol="0">
            <a:spAutoFit/>
          </a:bodyPr>
          <a:lstStyle/>
          <a:p>
            <a:r>
              <a:rPr lang="en-GB" b="1" dirty="0">
                <a:solidFill>
                  <a:srgbClr val="59BA47"/>
                </a:solidFill>
              </a:rPr>
              <a:t>% land area forested</a:t>
            </a:r>
          </a:p>
          <a:p>
            <a:r>
              <a:rPr lang="en-GB" dirty="0">
                <a:solidFill>
                  <a:srgbClr val="59BA47"/>
                </a:solidFill>
              </a:rPr>
              <a:t>1990: 18.9	2005: 12.2</a:t>
            </a:r>
          </a:p>
          <a:p>
            <a:r>
              <a:rPr lang="en-GB" dirty="0">
                <a:solidFill>
                  <a:srgbClr val="59BA47"/>
                </a:solidFill>
              </a:rPr>
              <a:t>2015: 7.68</a:t>
            </a:r>
          </a:p>
        </p:txBody>
      </p:sp>
      <p:sp>
        <p:nvSpPr>
          <p:cNvPr id="38" name="TextBox 37"/>
          <p:cNvSpPr txBox="1"/>
          <p:nvPr/>
        </p:nvSpPr>
        <p:spPr>
          <a:xfrm>
            <a:off x="9611084" y="2799708"/>
            <a:ext cx="2421689" cy="923330"/>
          </a:xfrm>
          <a:prstGeom prst="rect">
            <a:avLst/>
          </a:prstGeom>
          <a:noFill/>
        </p:spPr>
        <p:txBody>
          <a:bodyPr wrap="none" rtlCol="0">
            <a:spAutoFit/>
          </a:bodyPr>
          <a:lstStyle/>
          <a:p>
            <a:r>
              <a:rPr lang="en-GB" b="1" dirty="0">
                <a:solidFill>
                  <a:srgbClr val="136A9F"/>
                </a:solidFill>
              </a:rPr>
              <a:t>Unsentenced detainees</a:t>
            </a:r>
          </a:p>
          <a:p>
            <a:r>
              <a:rPr lang="en-GB" dirty="0">
                <a:solidFill>
                  <a:srgbClr val="136A9F"/>
                </a:solidFill>
              </a:rPr>
              <a:t>2005: 85.6%	</a:t>
            </a:r>
          </a:p>
          <a:p>
            <a:r>
              <a:rPr lang="en-GB" dirty="0">
                <a:solidFill>
                  <a:srgbClr val="136A9F"/>
                </a:solidFill>
              </a:rPr>
              <a:t>2015: 69.6%</a:t>
            </a:r>
          </a:p>
        </p:txBody>
      </p:sp>
      <p:sp>
        <p:nvSpPr>
          <p:cNvPr id="39" name="TextBox 38"/>
          <p:cNvSpPr txBox="1"/>
          <p:nvPr/>
        </p:nvSpPr>
        <p:spPr>
          <a:xfrm>
            <a:off x="9611083" y="3847481"/>
            <a:ext cx="2954655" cy="923330"/>
          </a:xfrm>
          <a:prstGeom prst="rect">
            <a:avLst/>
          </a:prstGeom>
          <a:noFill/>
        </p:spPr>
        <p:txBody>
          <a:bodyPr wrap="none" rtlCol="0">
            <a:spAutoFit/>
          </a:bodyPr>
          <a:lstStyle/>
          <a:p>
            <a:r>
              <a:rPr lang="en-GB" b="1" dirty="0">
                <a:solidFill>
                  <a:srgbClr val="47A4DD"/>
                </a:solidFill>
              </a:rPr>
              <a:t>% who can use internet</a:t>
            </a:r>
          </a:p>
          <a:p>
            <a:r>
              <a:rPr lang="en-GB" dirty="0">
                <a:solidFill>
                  <a:srgbClr val="47A4DD"/>
                </a:solidFill>
              </a:rPr>
              <a:t>2000: 0.06	2007: 6.77	</a:t>
            </a:r>
          </a:p>
          <a:p>
            <a:r>
              <a:rPr lang="en-GB" dirty="0">
                <a:solidFill>
                  <a:srgbClr val="47A4DD"/>
                </a:solidFill>
              </a:rPr>
              <a:t>2015: 47.7</a:t>
            </a:r>
          </a:p>
        </p:txBody>
      </p:sp>
    </p:spTree>
    <p:extLst>
      <p:ext uri="{BB962C8B-B14F-4D97-AF65-F5344CB8AC3E}">
        <p14:creationId xmlns:p14="http://schemas.microsoft.com/office/powerpoint/2010/main" val="1888384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2" end="2"/>
                                            </p:txEl>
                                          </p:spTgt>
                                        </p:tgtEl>
                                        <p:attrNameLst>
                                          <p:attrName>style.visibility</p:attrName>
                                        </p:attrNameLst>
                                      </p:cBhvr>
                                      <p:to>
                                        <p:strVal val="visible"/>
                                      </p:to>
                                    </p:set>
                                    <p:animEffect transition="in" filter="fade">
                                      <p:cBhvr>
                                        <p:cTn id="7" dur="500"/>
                                        <p:tgtEl>
                                          <p:spTgt spid="2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xEl>
                                              <p:pRg st="2" end="2"/>
                                            </p:txEl>
                                          </p:spTgt>
                                        </p:tgtEl>
                                        <p:attrNameLst>
                                          <p:attrName>style.visibility</p:attrName>
                                        </p:attrNameLst>
                                      </p:cBhvr>
                                      <p:to>
                                        <p:strVal val="visible"/>
                                      </p:to>
                                    </p:set>
                                    <p:animEffect transition="in" filter="fade">
                                      <p:cBhvr>
                                        <p:cTn id="12" dur="500"/>
                                        <p:tgtEl>
                                          <p:spTgt spid="2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xEl>
                                              <p:pRg st="2" end="2"/>
                                            </p:txEl>
                                          </p:spTgt>
                                        </p:tgtEl>
                                        <p:attrNameLst>
                                          <p:attrName>style.visibility</p:attrName>
                                        </p:attrNameLst>
                                      </p:cBhvr>
                                      <p:to>
                                        <p:strVal val="visible"/>
                                      </p:to>
                                    </p:set>
                                    <p:animEffect transition="in" filter="fade">
                                      <p:cBhvr>
                                        <p:cTn id="17" dur="500"/>
                                        <p:tgtEl>
                                          <p:spTgt spid="2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xEl>
                                              <p:pRg st="2" end="2"/>
                                            </p:txEl>
                                          </p:spTgt>
                                        </p:tgtEl>
                                        <p:attrNameLst>
                                          <p:attrName>style.visibility</p:attrName>
                                        </p:attrNameLst>
                                      </p:cBhvr>
                                      <p:to>
                                        <p:strVal val="visible"/>
                                      </p:to>
                                    </p:set>
                                    <p:animEffect transition="in" filter="fade">
                                      <p:cBhvr>
                                        <p:cTn id="22" dur="500"/>
                                        <p:tgtEl>
                                          <p:spTgt spid="2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xEl>
                                              <p:pRg st="2" end="2"/>
                                            </p:txEl>
                                          </p:spTgt>
                                        </p:tgtEl>
                                        <p:attrNameLst>
                                          <p:attrName>style.visibility</p:attrName>
                                        </p:attrNameLst>
                                      </p:cBhvr>
                                      <p:to>
                                        <p:strVal val="visible"/>
                                      </p:to>
                                    </p:set>
                                    <p:animEffect transition="in" filter="fade">
                                      <p:cBhvr>
                                        <p:cTn id="27" dur="500"/>
                                        <p:tgtEl>
                                          <p:spTgt spid="2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
                                            <p:txEl>
                                              <p:pRg st="2" end="2"/>
                                            </p:txEl>
                                          </p:spTgt>
                                        </p:tgtEl>
                                        <p:attrNameLst>
                                          <p:attrName>style.visibility</p:attrName>
                                        </p:attrNameLst>
                                      </p:cBhvr>
                                      <p:to>
                                        <p:strVal val="visible"/>
                                      </p:to>
                                    </p:set>
                                    <p:animEffect transition="in" filter="fade">
                                      <p:cBhvr>
                                        <p:cTn id="32" dur="500"/>
                                        <p:tgtEl>
                                          <p:spTgt spid="2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xEl>
                                              <p:pRg st="2" end="2"/>
                                            </p:txEl>
                                          </p:spTgt>
                                        </p:tgtEl>
                                        <p:attrNameLst>
                                          <p:attrName>style.visibility</p:attrName>
                                        </p:attrNameLst>
                                      </p:cBhvr>
                                      <p:to>
                                        <p:strVal val="visible"/>
                                      </p:to>
                                    </p:set>
                                    <p:animEffect transition="in" filter="fade">
                                      <p:cBhvr>
                                        <p:cTn id="37" dur="500"/>
                                        <p:tgtEl>
                                          <p:spTgt spid="29">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2">
                                            <p:txEl>
                                              <p:pRg st="2" end="2"/>
                                            </p:txEl>
                                          </p:spTgt>
                                        </p:tgtEl>
                                        <p:attrNameLst>
                                          <p:attrName>style.visibility</p:attrName>
                                        </p:attrNameLst>
                                      </p:cBhvr>
                                      <p:to>
                                        <p:strVal val="visible"/>
                                      </p:to>
                                    </p:set>
                                    <p:animEffect transition="in" filter="fade">
                                      <p:cBhvr>
                                        <p:cTn id="42" dur="500"/>
                                        <p:tgtEl>
                                          <p:spTgt spid="3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
                                            <p:txEl>
                                              <p:pRg st="2" end="2"/>
                                            </p:txEl>
                                          </p:spTgt>
                                        </p:tgtEl>
                                        <p:attrNameLst>
                                          <p:attrName>style.visibility</p:attrName>
                                        </p:attrNameLst>
                                      </p:cBhvr>
                                      <p:to>
                                        <p:strVal val="visible"/>
                                      </p:to>
                                    </p:set>
                                    <p:animEffect transition="in" filter="fade">
                                      <p:cBhvr>
                                        <p:cTn id="47" dur="500"/>
                                        <p:tgtEl>
                                          <p:spTgt spid="3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4">
                                            <p:txEl>
                                              <p:pRg st="2" end="2"/>
                                            </p:txEl>
                                          </p:spTgt>
                                        </p:tgtEl>
                                        <p:attrNameLst>
                                          <p:attrName>style.visibility</p:attrName>
                                        </p:attrNameLst>
                                      </p:cBhvr>
                                      <p:to>
                                        <p:strVal val="visible"/>
                                      </p:to>
                                    </p:set>
                                    <p:animEffect transition="in" filter="fade">
                                      <p:cBhvr>
                                        <p:cTn id="52" dur="500"/>
                                        <p:tgtEl>
                                          <p:spTgt spid="3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7">
                                            <p:txEl>
                                              <p:pRg st="2" end="2"/>
                                            </p:txEl>
                                          </p:spTgt>
                                        </p:tgtEl>
                                        <p:attrNameLst>
                                          <p:attrName>style.visibility</p:attrName>
                                        </p:attrNameLst>
                                      </p:cBhvr>
                                      <p:to>
                                        <p:strVal val="visible"/>
                                      </p:to>
                                    </p:set>
                                    <p:animEffect transition="in" filter="fade">
                                      <p:cBhvr>
                                        <p:cTn id="57" dur="500"/>
                                        <p:tgtEl>
                                          <p:spTgt spid="37">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8">
                                            <p:txEl>
                                              <p:pRg st="2" end="2"/>
                                            </p:txEl>
                                          </p:spTgt>
                                        </p:tgtEl>
                                        <p:attrNameLst>
                                          <p:attrName>style.visibility</p:attrName>
                                        </p:attrNameLst>
                                      </p:cBhvr>
                                      <p:to>
                                        <p:strVal val="visible"/>
                                      </p:to>
                                    </p:set>
                                    <p:animEffect transition="in" filter="fade">
                                      <p:cBhvr>
                                        <p:cTn id="62" dur="500"/>
                                        <p:tgtEl>
                                          <p:spTgt spid="38">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9">
                                            <p:txEl>
                                              <p:pRg st="2" end="2"/>
                                            </p:txEl>
                                          </p:spTgt>
                                        </p:tgtEl>
                                        <p:attrNameLst>
                                          <p:attrName>style.visibility</p:attrName>
                                        </p:attrNameLst>
                                      </p:cBhvr>
                                      <p:to>
                                        <p:strVal val="visible"/>
                                      </p:to>
                                    </p:set>
                                    <p:animEffect transition="in" filter="fade">
                                      <p:cBhvr>
                                        <p:cTn id="67" dur="500"/>
                                        <p:tgtEl>
                                          <p:spTgt spid="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0232" y="5288622"/>
            <a:ext cx="3460519" cy="1263395"/>
          </a:xfrm>
        </p:spPr>
        <p:txBody>
          <a:bodyPr>
            <a:normAutofit/>
          </a:bodyPr>
          <a:lstStyle/>
          <a:p>
            <a:r>
              <a:rPr lang="en-GB" sz="3600" dirty="0"/>
              <a:t>Priorities for aid?</a:t>
            </a:r>
          </a:p>
        </p:txBody>
      </p:sp>
      <p:pic>
        <p:nvPicPr>
          <p:cNvPr id="1026" name="Picture 2" descr="http://unstats.un.org/sdgs/assets/img/sliders/goal1_menu_ic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163" y="753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nstats.un.org/sdgs/assets/img/sliders/goal2_menu_ic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163" y="11529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nstats.un.org/sdgs/assets/img/sliders/goal3_menu_ic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163" y="22578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unstats.un.org/sdgs/assets/img/sliders/goal4_menu_ic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163" y="33627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unstats.un.org/sdgs/assets/img/sliders/goal5_menu_ico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163" y="446761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unstats.un.org/sdgs/assets/img/sliders/goal6_menu_icon.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163" y="5545151"/>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unstats.un.org/sdgs/assets/img/sliders/goal7_menu_ico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7889" y="753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unstats.un.org/sdgs/assets/img/sliders/goal8_menu_icon.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7889" y="11802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unstats.un.org/sdgs/assets/img/sliders/goal9_menu_icon.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5535" y="22851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unstats.un.org/sdgs/assets/img/sliders/goal10_menu_icon.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96622" y="124432"/>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unstats.un.org/sdgs/assets/img/sliders/goal11_menu_icon.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75535" y="3390079"/>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unstats.un.org/sdgs/assets/img/sliders/goal12_menu_icon.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74358" y="4478454"/>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unstats.un.org/sdgs/assets/img/sliders/goal13_menu_icon.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74358" y="5566732"/>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unstats.un.org/sdgs/assets/img/sliders/goal15_menu_icon.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42286" y="1750402"/>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unstats.un.org/sdgs/assets/img/sliders/goal16_menu_icon.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42286" y="2844995"/>
            <a:ext cx="11049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unstats.un.org/sdgs/assets/img/sliders/goal17_menu_icon.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542286" y="3892090"/>
            <a:ext cx="1104900" cy="1104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13567" y="35762"/>
            <a:ext cx="3481018" cy="923330"/>
          </a:xfrm>
          <a:prstGeom prst="rect">
            <a:avLst/>
          </a:prstGeom>
          <a:noFill/>
        </p:spPr>
        <p:txBody>
          <a:bodyPr wrap="none" rtlCol="0">
            <a:spAutoFit/>
          </a:bodyPr>
          <a:lstStyle/>
          <a:p>
            <a:r>
              <a:rPr lang="en-GB" b="1" dirty="0">
                <a:solidFill>
                  <a:srgbClr val="E5233D"/>
                </a:solidFill>
              </a:rPr>
              <a:t>% below poverty line (&lt;$1.90/day)</a:t>
            </a:r>
          </a:p>
          <a:p>
            <a:r>
              <a:rPr lang="en-GB" dirty="0">
                <a:solidFill>
                  <a:srgbClr val="E5233D"/>
                </a:solidFill>
              </a:rPr>
              <a:t>1996: 63.5	2003: 53.5</a:t>
            </a:r>
          </a:p>
          <a:p>
            <a:r>
              <a:rPr lang="en-GB" dirty="0">
                <a:solidFill>
                  <a:srgbClr val="E5233D"/>
                </a:solidFill>
              </a:rPr>
              <a:t>2009: 53.5</a:t>
            </a:r>
          </a:p>
        </p:txBody>
      </p:sp>
      <p:sp>
        <p:nvSpPr>
          <p:cNvPr id="22" name="TextBox 21"/>
          <p:cNvSpPr txBox="1"/>
          <p:nvPr/>
        </p:nvSpPr>
        <p:spPr>
          <a:xfrm>
            <a:off x="1213566" y="1152915"/>
            <a:ext cx="2444900" cy="923330"/>
          </a:xfrm>
          <a:prstGeom prst="rect">
            <a:avLst/>
          </a:prstGeom>
          <a:noFill/>
        </p:spPr>
        <p:txBody>
          <a:bodyPr wrap="none" rtlCol="0">
            <a:spAutoFit/>
          </a:bodyPr>
          <a:lstStyle/>
          <a:p>
            <a:r>
              <a:rPr lang="en-GB" b="1" dirty="0">
                <a:solidFill>
                  <a:srgbClr val="DDA73A"/>
                </a:solidFill>
              </a:rPr>
              <a:t>% undernourished</a:t>
            </a:r>
          </a:p>
          <a:p>
            <a:r>
              <a:rPr lang="en-GB" dirty="0">
                <a:solidFill>
                  <a:srgbClr val="DDA73A"/>
                </a:solidFill>
              </a:rPr>
              <a:t>2001: 9.2		2009: 5.9</a:t>
            </a:r>
          </a:p>
          <a:p>
            <a:r>
              <a:rPr lang="en-GB" dirty="0">
                <a:solidFill>
                  <a:srgbClr val="DDA73A"/>
                </a:solidFill>
              </a:rPr>
              <a:t>2016: 7.0</a:t>
            </a:r>
          </a:p>
        </p:txBody>
      </p:sp>
      <p:sp>
        <p:nvSpPr>
          <p:cNvPr id="23" name="TextBox 22"/>
          <p:cNvSpPr txBox="1"/>
          <p:nvPr/>
        </p:nvSpPr>
        <p:spPr>
          <a:xfrm>
            <a:off x="1213566" y="2221175"/>
            <a:ext cx="3360792" cy="923330"/>
          </a:xfrm>
          <a:prstGeom prst="rect">
            <a:avLst/>
          </a:prstGeom>
          <a:noFill/>
        </p:spPr>
        <p:txBody>
          <a:bodyPr wrap="none" rtlCol="0">
            <a:spAutoFit/>
          </a:bodyPr>
          <a:lstStyle/>
          <a:p>
            <a:r>
              <a:rPr lang="en-GB" b="1" dirty="0">
                <a:solidFill>
                  <a:srgbClr val="4CA146"/>
                </a:solidFill>
              </a:rPr>
              <a:t>Under 5 mortality rate (per 1000)</a:t>
            </a:r>
          </a:p>
          <a:p>
            <a:r>
              <a:rPr lang="en-GB" dirty="0">
                <a:solidFill>
                  <a:srgbClr val="4CA146"/>
                </a:solidFill>
              </a:rPr>
              <a:t>2000: 187	2009: 136</a:t>
            </a:r>
          </a:p>
          <a:p>
            <a:r>
              <a:rPr lang="en-GB" dirty="0">
                <a:solidFill>
                  <a:srgbClr val="4CA146"/>
                </a:solidFill>
              </a:rPr>
              <a:t>2015: 109</a:t>
            </a:r>
          </a:p>
        </p:txBody>
      </p:sp>
      <p:sp>
        <p:nvSpPr>
          <p:cNvPr id="24" name="TextBox 23"/>
          <p:cNvSpPr txBox="1"/>
          <p:nvPr/>
        </p:nvSpPr>
        <p:spPr>
          <a:xfrm>
            <a:off x="1217321" y="3326075"/>
            <a:ext cx="3270960" cy="923330"/>
          </a:xfrm>
          <a:prstGeom prst="rect">
            <a:avLst/>
          </a:prstGeom>
          <a:noFill/>
        </p:spPr>
        <p:txBody>
          <a:bodyPr wrap="none" rtlCol="0">
            <a:spAutoFit/>
          </a:bodyPr>
          <a:lstStyle/>
          <a:p>
            <a:r>
              <a:rPr lang="en-GB" b="1" dirty="0">
                <a:solidFill>
                  <a:srgbClr val="E35764"/>
                </a:solidFill>
              </a:rPr>
              <a:t>% </a:t>
            </a:r>
            <a:r>
              <a:rPr lang="en-GB" b="1" dirty="0" err="1">
                <a:solidFill>
                  <a:srgbClr val="E35764"/>
                </a:solidFill>
              </a:rPr>
              <a:t>pri</a:t>
            </a:r>
            <a:r>
              <a:rPr lang="en-GB" b="1" dirty="0">
                <a:solidFill>
                  <a:srgbClr val="E35764"/>
                </a:solidFill>
              </a:rPr>
              <a:t> teachers had basic training</a:t>
            </a:r>
          </a:p>
          <a:p>
            <a:r>
              <a:rPr lang="en-GB" dirty="0">
                <a:solidFill>
                  <a:srgbClr val="E35764"/>
                </a:solidFill>
              </a:rPr>
              <a:t>2004: 59.8	2006: 61.6</a:t>
            </a:r>
          </a:p>
          <a:p>
            <a:r>
              <a:rPr lang="en-GB" dirty="0">
                <a:solidFill>
                  <a:srgbClr val="E35764"/>
                </a:solidFill>
              </a:rPr>
              <a:t>2010: 71.7</a:t>
            </a:r>
          </a:p>
        </p:txBody>
      </p:sp>
      <p:sp>
        <p:nvSpPr>
          <p:cNvPr id="25" name="TextBox 24"/>
          <p:cNvSpPr txBox="1"/>
          <p:nvPr/>
        </p:nvSpPr>
        <p:spPr>
          <a:xfrm>
            <a:off x="1213566" y="4440251"/>
            <a:ext cx="3304751" cy="923330"/>
          </a:xfrm>
          <a:prstGeom prst="rect">
            <a:avLst/>
          </a:prstGeom>
          <a:noFill/>
        </p:spPr>
        <p:txBody>
          <a:bodyPr wrap="none" rtlCol="0">
            <a:spAutoFit/>
          </a:bodyPr>
          <a:lstStyle/>
          <a:p>
            <a:r>
              <a:rPr lang="en-GB" b="1" dirty="0">
                <a:solidFill>
                  <a:srgbClr val="EF402D"/>
                </a:solidFill>
              </a:rPr>
              <a:t>% seats in parliament by women</a:t>
            </a:r>
          </a:p>
          <a:p>
            <a:r>
              <a:rPr lang="en-GB" dirty="0">
                <a:solidFill>
                  <a:srgbClr val="EF402D"/>
                </a:solidFill>
              </a:rPr>
              <a:t>2001: 3.4		2009: 7</a:t>
            </a:r>
          </a:p>
          <a:p>
            <a:r>
              <a:rPr lang="en-GB" dirty="0">
                <a:solidFill>
                  <a:srgbClr val="EF402D"/>
                </a:solidFill>
              </a:rPr>
              <a:t>2016: 5.56</a:t>
            </a:r>
          </a:p>
        </p:txBody>
      </p:sp>
      <p:sp>
        <p:nvSpPr>
          <p:cNvPr id="26" name="TextBox 25"/>
          <p:cNvSpPr txBox="1"/>
          <p:nvPr/>
        </p:nvSpPr>
        <p:spPr>
          <a:xfrm>
            <a:off x="1213565" y="5532192"/>
            <a:ext cx="3349828" cy="923330"/>
          </a:xfrm>
          <a:prstGeom prst="rect">
            <a:avLst/>
          </a:prstGeom>
          <a:noFill/>
        </p:spPr>
        <p:txBody>
          <a:bodyPr wrap="none" rtlCol="0">
            <a:spAutoFit/>
          </a:bodyPr>
          <a:lstStyle/>
          <a:p>
            <a:r>
              <a:rPr lang="en-GB" b="1" dirty="0">
                <a:solidFill>
                  <a:srgbClr val="27BFE6"/>
                </a:solidFill>
              </a:rPr>
              <a:t>% population w/ improved water</a:t>
            </a:r>
          </a:p>
          <a:p>
            <a:r>
              <a:rPr lang="en-GB" dirty="0">
                <a:solidFill>
                  <a:srgbClr val="27BFE6"/>
                </a:solidFill>
              </a:rPr>
              <a:t>2000: 51.8	2009: 62.4</a:t>
            </a:r>
          </a:p>
          <a:p>
            <a:r>
              <a:rPr lang="en-GB" dirty="0">
                <a:solidFill>
                  <a:srgbClr val="27BFE6"/>
                </a:solidFill>
              </a:rPr>
              <a:t>2015: 68.5</a:t>
            </a:r>
          </a:p>
        </p:txBody>
      </p:sp>
      <p:sp>
        <p:nvSpPr>
          <p:cNvPr id="27" name="TextBox 26"/>
          <p:cNvSpPr txBox="1"/>
          <p:nvPr/>
        </p:nvSpPr>
        <p:spPr>
          <a:xfrm>
            <a:off x="5680435" y="52304"/>
            <a:ext cx="2769797" cy="923330"/>
          </a:xfrm>
          <a:prstGeom prst="rect">
            <a:avLst/>
          </a:prstGeom>
          <a:noFill/>
        </p:spPr>
        <p:txBody>
          <a:bodyPr wrap="none" rtlCol="0">
            <a:spAutoFit/>
          </a:bodyPr>
          <a:lstStyle/>
          <a:p>
            <a:r>
              <a:rPr lang="en-GB" b="1" dirty="0">
                <a:solidFill>
                  <a:srgbClr val="FBC412"/>
                </a:solidFill>
              </a:rPr>
              <a:t>% population w/ electricity</a:t>
            </a:r>
          </a:p>
          <a:p>
            <a:r>
              <a:rPr lang="en-GB" dirty="0">
                <a:solidFill>
                  <a:srgbClr val="FBC412"/>
                </a:solidFill>
              </a:rPr>
              <a:t>1990: 41.8	2010: 48.0</a:t>
            </a:r>
          </a:p>
          <a:p>
            <a:r>
              <a:rPr lang="en-GB" dirty="0">
                <a:solidFill>
                  <a:srgbClr val="FBC412"/>
                </a:solidFill>
              </a:rPr>
              <a:t>2015: 55.6</a:t>
            </a:r>
          </a:p>
        </p:txBody>
      </p:sp>
      <p:sp>
        <p:nvSpPr>
          <p:cNvPr id="28" name="TextBox 27"/>
          <p:cNvSpPr txBox="1"/>
          <p:nvPr/>
        </p:nvSpPr>
        <p:spPr>
          <a:xfrm>
            <a:off x="5680434" y="1145542"/>
            <a:ext cx="2444900" cy="923330"/>
          </a:xfrm>
          <a:prstGeom prst="rect">
            <a:avLst/>
          </a:prstGeom>
          <a:noFill/>
        </p:spPr>
        <p:txBody>
          <a:bodyPr wrap="none" rtlCol="0">
            <a:spAutoFit/>
          </a:bodyPr>
          <a:lstStyle/>
          <a:p>
            <a:r>
              <a:rPr lang="en-GB" b="1" dirty="0">
                <a:solidFill>
                  <a:srgbClr val="E5698C"/>
                </a:solidFill>
              </a:rPr>
              <a:t>% unemployment</a:t>
            </a:r>
          </a:p>
          <a:p>
            <a:r>
              <a:rPr lang="en-GB" dirty="0">
                <a:solidFill>
                  <a:srgbClr val="E5698C"/>
                </a:solidFill>
              </a:rPr>
              <a:t>2010: 1.9		2012: 7.6</a:t>
            </a:r>
          </a:p>
          <a:p>
            <a:r>
              <a:rPr lang="en-GB" dirty="0">
                <a:solidFill>
                  <a:srgbClr val="E5698C"/>
                </a:solidFill>
              </a:rPr>
              <a:t>2014: 4.8</a:t>
            </a:r>
          </a:p>
        </p:txBody>
      </p:sp>
      <p:sp>
        <p:nvSpPr>
          <p:cNvPr id="29" name="TextBox 28"/>
          <p:cNvSpPr txBox="1"/>
          <p:nvPr/>
        </p:nvSpPr>
        <p:spPr>
          <a:xfrm>
            <a:off x="5679258" y="2285179"/>
            <a:ext cx="2863028" cy="923330"/>
          </a:xfrm>
          <a:prstGeom prst="rect">
            <a:avLst/>
          </a:prstGeom>
          <a:noFill/>
        </p:spPr>
        <p:txBody>
          <a:bodyPr wrap="none" rtlCol="0">
            <a:spAutoFit/>
          </a:bodyPr>
          <a:lstStyle/>
          <a:p>
            <a:r>
              <a:rPr lang="en-GB" b="1" dirty="0">
                <a:solidFill>
                  <a:srgbClr val="F26A2E"/>
                </a:solidFill>
              </a:rPr>
              <a:t>% population covered by 2G</a:t>
            </a:r>
          </a:p>
          <a:p>
            <a:r>
              <a:rPr lang="en-GB" dirty="0">
                <a:solidFill>
                  <a:srgbClr val="F26A2E"/>
                </a:solidFill>
              </a:rPr>
              <a:t>2002: 38.0	2009: 90.0</a:t>
            </a:r>
          </a:p>
          <a:p>
            <a:r>
              <a:rPr lang="en-GB" dirty="0">
                <a:solidFill>
                  <a:srgbClr val="F26A2E"/>
                </a:solidFill>
              </a:rPr>
              <a:t>2014: 99.4</a:t>
            </a:r>
          </a:p>
        </p:txBody>
      </p:sp>
      <p:sp>
        <p:nvSpPr>
          <p:cNvPr id="30" name="TextBox 29"/>
          <p:cNvSpPr txBox="1"/>
          <p:nvPr/>
        </p:nvSpPr>
        <p:spPr>
          <a:xfrm>
            <a:off x="9896622" y="1139918"/>
            <a:ext cx="2137573" cy="369332"/>
          </a:xfrm>
          <a:prstGeom prst="rect">
            <a:avLst/>
          </a:prstGeom>
          <a:noFill/>
        </p:spPr>
        <p:txBody>
          <a:bodyPr wrap="none" rtlCol="0">
            <a:spAutoFit/>
          </a:bodyPr>
          <a:lstStyle/>
          <a:p>
            <a:r>
              <a:rPr lang="en-GB" b="1" dirty="0"/>
              <a:t>Not enough/no data</a:t>
            </a:r>
            <a:endParaRPr lang="en-GB" dirty="0"/>
          </a:p>
        </p:txBody>
      </p:sp>
      <p:pic>
        <p:nvPicPr>
          <p:cNvPr id="1060" name="Picture 36" descr="http://unstats.un.org/sdgs/assets/img/sliders/goal14_menu_icon.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940231" y="124432"/>
            <a:ext cx="1104900" cy="1104900"/>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5679258" y="3360046"/>
            <a:ext cx="2561920" cy="923330"/>
          </a:xfrm>
          <a:prstGeom prst="rect">
            <a:avLst/>
          </a:prstGeom>
          <a:noFill/>
        </p:spPr>
        <p:txBody>
          <a:bodyPr wrap="none" rtlCol="0">
            <a:spAutoFit/>
          </a:bodyPr>
          <a:lstStyle/>
          <a:p>
            <a:r>
              <a:rPr lang="en-GB" b="1" dirty="0">
                <a:solidFill>
                  <a:srgbClr val="F89D2A"/>
                </a:solidFill>
              </a:rPr>
              <a:t>% urban pop in slums</a:t>
            </a:r>
          </a:p>
          <a:p>
            <a:r>
              <a:rPr lang="en-GB" dirty="0">
                <a:solidFill>
                  <a:srgbClr val="F89D2A"/>
                </a:solidFill>
              </a:rPr>
              <a:t>1990: 77.3	2005: </a:t>
            </a:r>
            <a:r>
              <a:rPr lang="en-GB" dirty="0">
                <a:solidFill>
                  <a:srgbClr val="F89D2A"/>
                </a:solidFill>
              </a:rPr>
              <a:t>65.8</a:t>
            </a:r>
            <a:endParaRPr lang="en-GB" dirty="0">
              <a:solidFill>
                <a:srgbClr val="F89D2A"/>
              </a:solidFill>
            </a:endParaRPr>
          </a:p>
          <a:p>
            <a:r>
              <a:rPr lang="en-GB" dirty="0">
                <a:solidFill>
                  <a:srgbClr val="F89D2A"/>
                </a:solidFill>
              </a:rPr>
              <a:t>2014: </a:t>
            </a:r>
            <a:r>
              <a:rPr lang="en-GB" dirty="0">
                <a:solidFill>
                  <a:srgbClr val="F89D2A"/>
                </a:solidFill>
              </a:rPr>
              <a:t>50.2</a:t>
            </a:r>
            <a:endParaRPr lang="en-GB" dirty="0">
              <a:solidFill>
                <a:srgbClr val="F89D2A"/>
              </a:solidFill>
            </a:endParaRPr>
          </a:p>
        </p:txBody>
      </p:sp>
      <p:sp>
        <p:nvSpPr>
          <p:cNvPr id="33" name="TextBox 32"/>
          <p:cNvSpPr txBox="1"/>
          <p:nvPr/>
        </p:nvSpPr>
        <p:spPr>
          <a:xfrm>
            <a:off x="5678670" y="4444540"/>
            <a:ext cx="2918107" cy="923330"/>
          </a:xfrm>
          <a:prstGeom prst="rect">
            <a:avLst/>
          </a:prstGeom>
          <a:noFill/>
        </p:spPr>
        <p:txBody>
          <a:bodyPr wrap="none" rtlCol="0">
            <a:spAutoFit/>
          </a:bodyPr>
          <a:lstStyle/>
          <a:p>
            <a:r>
              <a:rPr lang="en-GB" b="1" dirty="0">
                <a:solidFill>
                  <a:srgbClr val="BF8D2C"/>
                </a:solidFill>
              </a:rPr>
              <a:t>Material footprint per capita</a:t>
            </a:r>
          </a:p>
          <a:p>
            <a:r>
              <a:rPr lang="en-GB" dirty="0">
                <a:solidFill>
                  <a:srgbClr val="BF8D2C"/>
                </a:solidFill>
              </a:rPr>
              <a:t>2000: 1.55	2005: </a:t>
            </a:r>
            <a:r>
              <a:rPr lang="en-GB" dirty="0">
                <a:solidFill>
                  <a:srgbClr val="BF8D2C"/>
                </a:solidFill>
              </a:rPr>
              <a:t>1.83</a:t>
            </a:r>
          </a:p>
          <a:p>
            <a:r>
              <a:rPr lang="en-GB" dirty="0">
                <a:solidFill>
                  <a:srgbClr val="BF8D2C"/>
                </a:solidFill>
              </a:rPr>
              <a:t>2010: </a:t>
            </a:r>
            <a:r>
              <a:rPr lang="en-GB" dirty="0">
                <a:solidFill>
                  <a:srgbClr val="BF8D2C"/>
                </a:solidFill>
              </a:rPr>
              <a:t>1.88 tonnes</a:t>
            </a:r>
            <a:endParaRPr lang="en-GB" dirty="0">
              <a:solidFill>
                <a:srgbClr val="BF8D2C"/>
              </a:solidFill>
            </a:endParaRPr>
          </a:p>
        </p:txBody>
      </p:sp>
      <p:sp>
        <p:nvSpPr>
          <p:cNvPr id="34" name="TextBox 33"/>
          <p:cNvSpPr txBox="1"/>
          <p:nvPr/>
        </p:nvSpPr>
        <p:spPr>
          <a:xfrm>
            <a:off x="5664868" y="5539133"/>
            <a:ext cx="2291268" cy="923330"/>
          </a:xfrm>
          <a:prstGeom prst="rect">
            <a:avLst/>
          </a:prstGeom>
          <a:noFill/>
        </p:spPr>
        <p:txBody>
          <a:bodyPr wrap="none" rtlCol="0">
            <a:spAutoFit/>
          </a:bodyPr>
          <a:lstStyle/>
          <a:p>
            <a:r>
              <a:rPr lang="en-GB" b="1" dirty="0">
                <a:solidFill>
                  <a:srgbClr val="73B97A"/>
                </a:solidFill>
              </a:rPr>
              <a:t>Risk strategy in place?</a:t>
            </a:r>
          </a:p>
          <a:p>
            <a:r>
              <a:rPr lang="en-GB" dirty="0">
                <a:solidFill>
                  <a:srgbClr val="73B97A"/>
                </a:solidFill>
              </a:rPr>
              <a:t>2013: No	</a:t>
            </a:r>
          </a:p>
          <a:p>
            <a:r>
              <a:rPr lang="en-GB" dirty="0">
                <a:solidFill>
                  <a:srgbClr val="73B97A"/>
                </a:solidFill>
              </a:rPr>
              <a:t>2015: </a:t>
            </a:r>
            <a:r>
              <a:rPr lang="en-GB" dirty="0">
                <a:solidFill>
                  <a:srgbClr val="73B97A"/>
                </a:solidFill>
              </a:rPr>
              <a:t>Yes</a:t>
            </a:r>
            <a:endParaRPr lang="en-GB" dirty="0">
              <a:solidFill>
                <a:srgbClr val="73B97A"/>
              </a:solidFill>
            </a:endParaRPr>
          </a:p>
        </p:txBody>
      </p:sp>
      <p:sp>
        <p:nvSpPr>
          <p:cNvPr id="37" name="TextBox 36"/>
          <p:cNvSpPr txBox="1"/>
          <p:nvPr/>
        </p:nvSpPr>
        <p:spPr>
          <a:xfrm>
            <a:off x="9611084" y="1655747"/>
            <a:ext cx="2561920" cy="923330"/>
          </a:xfrm>
          <a:prstGeom prst="rect">
            <a:avLst/>
          </a:prstGeom>
          <a:noFill/>
        </p:spPr>
        <p:txBody>
          <a:bodyPr wrap="none" rtlCol="0">
            <a:spAutoFit/>
          </a:bodyPr>
          <a:lstStyle/>
          <a:p>
            <a:r>
              <a:rPr lang="en-GB" b="1" dirty="0">
                <a:solidFill>
                  <a:srgbClr val="59BA47"/>
                </a:solidFill>
              </a:rPr>
              <a:t>% land area forested</a:t>
            </a:r>
          </a:p>
          <a:p>
            <a:r>
              <a:rPr lang="en-GB" dirty="0">
                <a:solidFill>
                  <a:srgbClr val="59BA47"/>
                </a:solidFill>
              </a:rPr>
              <a:t>1990: 18.9	2005: 12.2</a:t>
            </a:r>
          </a:p>
          <a:p>
            <a:r>
              <a:rPr lang="en-GB" dirty="0">
                <a:solidFill>
                  <a:srgbClr val="59BA47"/>
                </a:solidFill>
              </a:rPr>
              <a:t>2015: 7.68</a:t>
            </a:r>
          </a:p>
        </p:txBody>
      </p:sp>
      <p:sp>
        <p:nvSpPr>
          <p:cNvPr id="38" name="TextBox 37"/>
          <p:cNvSpPr txBox="1"/>
          <p:nvPr/>
        </p:nvSpPr>
        <p:spPr>
          <a:xfrm>
            <a:off x="9611084" y="2799708"/>
            <a:ext cx="2421689" cy="923330"/>
          </a:xfrm>
          <a:prstGeom prst="rect">
            <a:avLst/>
          </a:prstGeom>
          <a:noFill/>
        </p:spPr>
        <p:txBody>
          <a:bodyPr wrap="none" rtlCol="0">
            <a:spAutoFit/>
          </a:bodyPr>
          <a:lstStyle/>
          <a:p>
            <a:r>
              <a:rPr lang="en-GB" b="1" dirty="0">
                <a:solidFill>
                  <a:srgbClr val="136A9F"/>
                </a:solidFill>
              </a:rPr>
              <a:t>Unsentenced detainees</a:t>
            </a:r>
          </a:p>
          <a:p>
            <a:r>
              <a:rPr lang="en-GB" dirty="0">
                <a:solidFill>
                  <a:srgbClr val="136A9F"/>
                </a:solidFill>
              </a:rPr>
              <a:t>2005: 85.6%	</a:t>
            </a:r>
          </a:p>
          <a:p>
            <a:r>
              <a:rPr lang="en-GB" dirty="0">
                <a:solidFill>
                  <a:srgbClr val="136A9F"/>
                </a:solidFill>
              </a:rPr>
              <a:t>2015: 69.6%</a:t>
            </a:r>
          </a:p>
        </p:txBody>
      </p:sp>
      <p:sp>
        <p:nvSpPr>
          <p:cNvPr id="39" name="TextBox 38"/>
          <p:cNvSpPr txBox="1"/>
          <p:nvPr/>
        </p:nvSpPr>
        <p:spPr>
          <a:xfrm>
            <a:off x="9611083" y="3847481"/>
            <a:ext cx="2954655" cy="923330"/>
          </a:xfrm>
          <a:prstGeom prst="rect">
            <a:avLst/>
          </a:prstGeom>
          <a:noFill/>
        </p:spPr>
        <p:txBody>
          <a:bodyPr wrap="none" rtlCol="0">
            <a:spAutoFit/>
          </a:bodyPr>
          <a:lstStyle/>
          <a:p>
            <a:r>
              <a:rPr lang="en-GB" b="1" dirty="0">
                <a:solidFill>
                  <a:srgbClr val="47A4DD"/>
                </a:solidFill>
              </a:rPr>
              <a:t>% who can use internet</a:t>
            </a:r>
          </a:p>
          <a:p>
            <a:r>
              <a:rPr lang="en-GB" dirty="0">
                <a:solidFill>
                  <a:srgbClr val="47A4DD"/>
                </a:solidFill>
              </a:rPr>
              <a:t>2000: 0.06	2007: 6.77	</a:t>
            </a:r>
          </a:p>
          <a:p>
            <a:r>
              <a:rPr lang="en-GB" dirty="0">
                <a:solidFill>
                  <a:srgbClr val="47A4DD"/>
                </a:solidFill>
              </a:rPr>
              <a:t>2015: 47.7</a:t>
            </a:r>
          </a:p>
        </p:txBody>
      </p:sp>
    </p:spTree>
    <p:extLst>
      <p:ext uri="{BB962C8B-B14F-4D97-AF65-F5344CB8AC3E}">
        <p14:creationId xmlns:p14="http://schemas.microsoft.com/office/powerpoint/2010/main" val="1192968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1032"/>
                                        </p:tgtEl>
                                        <p:attrNameLst>
                                          <p:attrName>style.opacity</p:attrName>
                                        </p:attrNameLst>
                                      </p:cBhvr>
                                      <p:to>
                                        <p:strVal val="0.25"/>
                                      </p:to>
                                    </p:set>
                                    <p:animEffect filter="image" prLst="opacity: 0.25">
                                      <p:cBhvr rctx="IE">
                                        <p:cTn id="7" dur="indefinite"/>
                                        <p:tgtEl>
                                          <p:spTgt spid="1032"/>
                                        </p:tgtEl>
                                      </p:cBhvr>
                                    </p:animEffect>
                                  </p:childTnLst>
                                </p:cTn>
                              </p:par>
                              <p:par>
                                <p:cTn id="8" presetID="9" presetClass="emph" presetSubtype="0" grpId="0" nodeType="withEffect">
                                  <p:stCondLst>
                                    <p:cond delay="0"/>
                                  </p:stCondLst>
                                  <p:childTnLst>
                                    <p:set>
                                      <p:cBhvr>
                                        <p:cTn id="9" dur="indefinite"/>
                                        <p:tgtEl>
                                          <p:spTgt spid="24"/>
                                        </p:tgtEl>
                                        <p:attrNameLst>
                                          <p:attrName>style.opacity</p:attrName>
                                        </p:attrNameLst>
                                      </p:cBhvr>
                                      <p:to>
                                        <p:strVal val="0.25"/>
                                      </p:to>
                                    </p:set>
                                    <p:animEffect filter="image" prLst="opacity: 0.25">
                                      <p:cBhvr rctx="IE">
                                        <p:cTn id="10" dur="indefinite"/>
                                        <p:tgtEl>
                                          <p:spTgt spid="24"/>
                                        </p:tgtEl>
                                      </p:cBhvr>
                                    </p:animEffect>
                                  </p:childTnLst>
                                </p:cTn>
                              </p:par>
                              <p:par>
                                <p:cTn id="11" presetID="9" presetClass="emph" presetSubtype="0" nodeType="withEffect">
                                  <p:stCondLst>
                                    <p:cond delay="0"/>
                                  </p:stCondLst>
                                  <p:childTnLst>
                                    <p:set>
                                      <p:cBhvr>
                                        <p:cTn id="12" dur="indefinite"/>
                                        <p:tgtEl>
                                          <p:spTgt spid="1042"/>
                                        </p:tgtEl>
                                        <p:attrNameLst>
                                          <p:attrName>style.opacity</p:attrName>
                                        </p:attrNameLst>
                                      </p:cBhvr>
                                      <p:to>
                                        <p:strVal val="0.25"/>
                                      </p:to>
                                    </p:set>
                                    <p:animEffect filter="image" prLst="opacity: 0.25">
                                      <p:cBhvr rctx="IE">
                                        <p:cTn id="13" dur="indefinite"/>
                                        <p:tgtEl>
                                          <p:spTgt spid="1042"/>
                                        </p:tgtEl>
                                      </p:cBhvr>
                                    </p:animEffect>
                                  </p:childTnLst>
                                </p:cTn>
                              </p:par>
                              <p:par>
                                <p:cTn id="14" presetID="9" presetClass="emph" presetSubtype="0" grpId="0" nodeType="withEffect">
                                  <p:stCondLst>
                                    <p:cond delay="0"/>
                                  </p:stCondLst>
                                  <p:childTnLst>
                                    <p:set>
                                      <p:cBhvr>
                                        <p:cTn id="15" dur="indefinite"/>
                                        <p:tgtEl>
                                          <p:spTgt spid="29"/>
                                        </p:tgtEl>
                                        <p:attrNameLst>
                                          <p:attrName>style.opacity</p:attrName>
                                        </p:attrNameLst>
                                      </p:cBhvr>
                                      <p:to>
                                        <p:strVal val="0.25"/>
                                      </p:to>
                                    </p:set>
                                    <p:animEffect filter="image" prLst="opacity: 0.25">
                                      <p:cBhvr rctx="IE">
                                        <p:cTn id="16" dur="indefinite"/>
                                        <p:tgtEl>
                                          <p:spTgt spid="29"/>
                                        </p:tgtEl>
                                      </p:cBhvr>
                                    </p:animEffect>
                                  </p:childTnLst>
                                </p:cTn>
                              </p:par>
                              <p:par>
                                <p:cTn id="17" presetID="9" presetClass="emph" presetSubtype="0" nodeType="withEffect">
                                  <p:stCondLst>
                                    <p:cond delay="0"/>
                                  </p:stCondLst>
                                  <p:childTnLst>
                                    <p:set>
                                      <p:cBhvr>
                                        <p:cTn id="18" dur="indefinite"/>
                                        <p:tgtEl>
                                          <p:spTgt spid="1040"/>
                                        </p:tgtEl>
                                        <p:attrNameLst>
                                          <p:attrName>style.opacity</p:attrName>
                                        </p:attrNameLst>
                                      </p:cBhvr>
                                      <p:to>
                                        <p:strVal val="0.25"/>
                                      </p:to>
                                    </p:set>
                                    <p:animEffect filter="image" prLst="opacity: 0.25">
                                      <p:cBhvr rctx="IE">
                                        <p:cTn id="19" dur="indefinite"/>
                                        <p:tgtEl>
                                          <p:spTgt spid="1040"/>
                                        </p:tgtEl>
                                      </p:cBhvr>
                                    </p:animEffect>
                                  </p:childTnLst>
                                </p:cTn>
                              </p:par>
                              <p:par>
                                <p:cTn id="20" presetID="9" presetClass="emph" presetSubtype="0" grpId="0" nodeType="withEffect">
                                  <p:stCondLst>
                                    <p:cond delay="0"/>
                                  </p:stCondLst>
                                  <p:childTnLst>
                                    <p:set>
                                      <p:cBhvr>
                                        <p:cTn id="21" dur="indefinite"/>
                                        <p:tgtEl>
                                          <p:spTgt spid="28"/>
                                        </p:tgtEl>
                                        <p:attrNameLst>
                                          <p:attrName>style.opacity</p:attrName>
                                        </p:attrNameLst>
                                      </p:cBhvr>
                                      <p:to>
                                        <p:strVal val="0.25"/>
                                      </p:to>
                                    </p:set>
                                    <p:animEffect filter="image" prLst="opacity: 0.25">
                                      <p:cBhvr rctx="IE">
                                        <p:cTn id="22" dur="indefinite"/>
                                        <p:tgtEl>
                                          <p:spTgt spid="28"/>
                                        </p:tgtEl>
                                      </p:cBhvr>
                                    </p:animEffect>
                                  </p:childTnLst>
                                </p:cTn>
                              </p:par>
                              <p:par>
                                <p:cTn id="23" presetID="9" presetClass="emph" presetSubtype="0" nodeType="withEffect">
                                  <p:stCondLst>
                                    <p:cond delay="0"/>
                                  </p:stCondLst>
                                  <p:childTnLst>
                                    <p:set>
                                      <p:cBhvr>
                                        <p:cTn id="24" dur="indefinite"/>
                                        <p:tgtEl>
                                          <p:spTgt spid="1048"/>
                                        </p:tgtEl>
                                        <p:attrNameLst>
                                          <p:attrName>style.opacity</p:attrName>
                                        </p:attrNameLst>
                                      </p:cBhvr>
                                      <p:to>
                                        <p:strVal val="0.25"/>
                                      </p:to>
                                    </p:set>
                                    <p:animEffect filter="image" prLst="opacity: 0.25">
                                      <p:cBhvr rctx="IE">
                                        <p:cTn id="25" dur="indefinite"/>
                                        <p:tgtEl>
                                          <p:spTgt spid="1048"/>
                                        </p:tgtEl>
                                      </p:cBhvr>
                                    </p:animEffect>
                                  </p:childTnLst>
                                </p:cTn>
                              </p:par>
                              <p:par>
                                <p:cTn id="26" presetID="9" presetClass="emph" presetSubtype="0" grpId="0" nodeType="withEffect">
                                  <p:stCondLst>
                                    <p:cond delay="0"/>
                                  </p:stCondLst>
                                  <p:childTnLst>
                                    <p:set>
                                      <p:cBhvr>
                                        <p:cTn id="27" dur="indefinite"/>
                                        <p:tgtEl>
                                          <p:spTgt spid="33"/>
                                        </p:tgtEl>
                                        <p:attrNameLst>
                                          <p:attrName>style.opacity</p:attrName>
                                        </p:attrNameLst>
                                      </p:cBhvr>
                                      <p:to>
                                        <p:strVal val="0.25"/>
                                      </p:to>
                                    </p:set>
                                    <p:animEffect filter="image" prLst="opacity: 0.25">
                                      <p:cBhvr rctx="IE">
                                        <p:cTn id="28" dur="indefinite"/>
                                        <p:tgtEl>
                                          <p:spTgt spid="33"/>
                                        </p:tgtEl>
                                      </p:cBhvr>
                                    </p:animEffect>
                                  </p:childTnLst>
                                </p:cTn>
                              </p:par>
                              <p:par>
                                <p:cTn id="29" presetID="9" presetClass="emph" presetSubtype="0" nodeType="withEffect">
                                  <p:stCondLst>
                                    <p:cond delay="0"/>
                                  </p:stCondLst>
                                  <p:childTnLst>
                                    <p:set>
                                      <p:cBhvr>
                                        <p:cTn id="30" dur="indefinite"/>
                                        <p:tgtEl>
                                          <p:spTgt spid="1050"/>
                                        </p:tgtEl>
                                        <p:attrNameLst>
                                          <p:attrName>style.opacity</p:attrName>
                                        </p:attrNameLst>
                                      </p:cBhvr>
                                      <p:to>
                                        <p:strVal val="0.25"/>
                                      </p:to>
                                    </p:set>
                                    <p:animEffect filter="image" prLst="opacity: 0.25">
                                      <p:cBhvr rctx="IE">
                                        <p:cTn id="31" dur="indefinite"/>
                                        <p:tgtEl>
                                          <p:spTgt spid="1050"/>
                                        </p:tgtEl>
                                      </p:cBhvr>
                                    </p:animEffect>
                                  </p:childTnLst>
                                </p:cTn>
                              </p:par>
                              <p:par>
                                <p:cTn id="32" presetID="9" presetClass="emph" presetSubtype="0" grpId="0" nodeType="withEffect">
                                  <p:stCondLst>
                                    <p:cond delay="0"/>
                                  </p:stCondLst>
                                  <p:childTnLst>
                                    <p:set>
                                      <p:cBhvr>
                                        <p:cTn id="33" dur="indefinite"/>
                                        <p:tgtEl>
                                          <p:spTgt spid="34"/>
                                        </p:tgtEl>
                                        <p:attrNameLst>
                                          <p:attrName>style.opacity</p:attrName>
                                        </p:attrNameLst>
                                      </p:cBhvr>
                                      <p:to>
                                        <p:strVal val="0.25"/>
                                      </p:to>
                                    </p:set>
                                    <p:animEffect filter="image" prLst="opacity: 0.25">
                                      <p:cBhvr rctx="IE">
                                        <p:cTn id="34" dur="indefinite"/>
                                        <p:tgtEl>
                                          <p:spTgt spid="34"/>
                                        </p:tgtEl>
                                      </p:cBhvr>
                                    </p:animEffect>
                                  </p:childTnLst>
                                </p:cTn>
                              </p:par>
                              <p:par>
                                <p:cTn id="35" presetID="9" presetClass="emph" presetSubtype="0" nodeType="withEffect">
                                  <p:stCondLst>
                                    <p:cond delay="0"/>
                                  </p:stCondLst>
                                  <p:childTnLst>
                                    <p:set>
                                      <p:cBhvr>
                                        <p:cTn id="36" dur="indefinite"/>
                                        <p:tgtEl>
                                          <p:spTgt spid="1056"/>
                                        </p:tgtEl>
                                        <p:attrNameLst>
                                          <p:attrName>style.opacity</p:attrName>
                                        </p:attrNameLst>
                                      </p:cBhvr>
                                      <p:to>
                                        <p:strVal val="0.25"/>
                                      </p:to>
                                    </p:set>
                                    <p:animEffect filter="image" prLst="opacity: 0.25">
                                      <p:cBhvr rctx="IE">
                                        <p:cTn id="37" dur="indefinite"/>
                                        <p:tgtEl>
                                          <p:spTgt spid="1056"/>
                                        </p:tgtEl>
                                      </p:cBhvr>
                                    </p:animEffect>
                                  </p:childTnLst>
                                </p:cTn>
                              </p:par>
                              <p:par>
                                <p:cTn id="38" presetID="9" presetClass="emph" presetSubtype="0" grpId="0" nodeType="withEffect">
                                  <p:stCondLst>
                                    <p:cond delay="0"/>
                                  </p:stCondLst>
                                  <p:childTnLst>
                                    <p:set>
                                      <p:cBhvr>
                                        <p:cTn id="39" dur="indefinite"/>
                                        <p:tgtEl>
                                          <p:spTgt spid="38"/>
                                        </p:tgtEl>
                                        <p:attrNameLst>
                                          <p:attrName>style.opacity</p:attrName>
                                        </p:attrNameLst>
                                      </p:cBhvr>
                                      <p:to>
                                        <p:strVal val="0.25"/>
                                      </p:to>
                                    </p:set>
                                    <p:animEffect filter="image" prLst="opacity: 0.25">
                                      <p:cBhvr rctx="IE">
                                        <p:cTn id="40" dur="indefinite"/>
                                        <p:tgtEl>
                                          <p:spTgt spid="38"/>
                                        </p:tgtEl>
                                      </p:cBhvr>
                                    </p:animEffect>
                                  </p:childTnLst>
                                </p:cTn>
                              </p:par>
                              <p:par>
                                <p:cTn id="41" presetID="9" presetClass="emph" presetSubtype="0" nodeType="withEffect">
                                  <p:stCondLst>
                                    <p:cond delay="0"/>
                                  </p:stCondLst>
                                  <p:childTnLst>
                                    <p:set>
                                      <p:cBhvr>
                                        <p:cTn id="42" dur="indefinite"/>
                                        <p:tgtEl>
                                          <p:spTgt spid="1058"/>
                                        </p:tgtEl>
                                        <p:attrNameLst>
                                          <p:attrName>style.opacity</p:attrName>
                                        </p:attrNameLst>
                                      </p:cBhvr>
                                      <p:to>
                                        <p:strVal val="0.25"/>
                                      </p:to>
                                    </p:set>
                                    <p:animEffect filter="image" prLst="opacity: 0.25">
                                      <p:cBhvr rctx="IE">
                                        <p:cTn id="43" dur="indefinite"/>
                                        <p:tgtEl>
                                          <p:spTgt spid="1058"/>
                                        </p:tgtEl>
                                      </p:cBhvr>
                                    </p:animEffect>
                                  </p:childTnLst>
                                </p:cTn>
                              </p:par>
                              <p:par>
                                <p:cTn id="44" presetID="9" presetClass="emph" presetSubtype="0" grpId="0" nodeType="withEffect">
                                  <p:stCondLst>
                                    <p:cond delay="0"/>
                                  </p:stCondLst>
                                  <p:childTnLst>
                                    <p:set>
                                      <p:cBhvr>
                                        <p:cTn id="45" dur="indefinite"/>
                                        <p:tgtEl>
                                          <p:spTgt spid="39"/>
                                        </p:tgtEl>
                                        <p:attrNameLst>
                                          <p:attrName>style.opacity</p:attrName>
                                        </p:attrNameLst>
                                      </p:cBhvr>
                                      <p:to>
                                        <p:strVal val="0.25"/>
                                      </p:to>
                                    </p:set>
                                    <p:animEffect filter="image" prLst="opacity: 0.25">
                                      <p:cBhvr rctx="IE">
                                        <p:cTn id="46" dur="indefinite"/>
                                        <p:tgtEl>
                                          <p:spTgt spid="39"/>
                                        </p:tgtEl>
                                      </p:cBhvr>
                                    </p:animEffect>
                                  </p:childTnLst>
                                </p:cTn>
                              </p:par>
                              <p:par>
                                <p:cTn id="47" presetID="9" presetClass="emph" presetSubtype="0" nodeType="withEffect">
                                  <p:stCondLst>
                                    <p:cond delay="0"/>
                                  </p:stCondLst>
                                  <p:childTnLst>
                                    <p:set>
                                      <p:cBhvr>
                                        <p:cTn id="48" dur="indefinite"/>
                                        <p:tgtEl>
                                          <p:spTgt spid="1044"/>
                                        </p:tgtEl>
                                        <p:attrNameLst>
                                          <p:attrName>style.opacity</p:attrName>
                                        </p:attrNameLst>
                                      </p:cBhvr>
                                      <p:to>
                                        <p:strVal val="0.25"/>
                                      </p:to>
                                    </p:set>
                                    <p:animEffect filter="image" prLst="opacity: 0.25">
                                      <p:cBhvr rctx="IE">
                                        <p:cTn id="49" dur="indefinite"/>
                                        <p:tgtEl>
                                          <p:spTgt spid="1044"/>
                                        </p:tgtEl>
                                      </p:cBhvr>
                                    </p:animEffect>
                                  </p:childTnLst>
                                </p:cTn>
                              </p:par>
                              <p:par>
                                <p:cTn id="50" presetID="9" presetClass="emph" presetSubtype="0" nodeType="withEffect">
                                  <p:stCondLst>
                                    <p:cond delay="0"/>
                                  </p:stCondLst>
                                  <p:childTnLst>
                                    <p:set>
                                      <p:cBhvr>
                                        <p:cTn id="51" dur="indefinite"/>
                                        <p:tgtEl>
                                          <p:spTgt spid="1060"/>
                                        </p:tgtEl>
                                        <p:attrNameLst>
                                          <p:attrName>style.opacity</p:attrName>
                                        </p:attrNameLst>
                                      </p:cBhvr>
                                      <p:to>
                                        <p:strVal val="0.25"/>
                                      </p:to>
                                    </p:set>
                                    <p:animEffect filter="image" prLst="opacity: 0.25">
                                      <p:cBhvr rctx="IE">
                                        <p:cTn id="52" dur="indefinite"/>
                                        <p:tgtEl>
                                          <p:spTgt spid="1060"/>
                                        </p:tgtEl>
                                      </p:cBhvr>
                                    </p:animEffect>
                                  </p:childTnLst>
                                </p:cTn>
                              </p:par>
                              <p:par>
                                <p:cTn id="53" presetID="9" presetClass="emph" presetSubtype="0" grpId="0" nodeType="withEffect">
                                  <p:stCondLst>
                                    <p:cond delay="0"/>
                                  </p:stCondLst>
                                  <p:childTnLst>
                                    <p:set>
                                      <p:cBhvr>
                                        <p:cTn id="54" dur="indefinite"/>
                                        <p:tgtEl>
                                          <p:spTgt spid="30"/>
                                        </p:tgtEl>
                                        <p:attrNameLst>
                                          <p:attrName>style.opacity</p:attrName>
                                        </p:attrNameLst>
                                      </p:cBhvr>
                                      <p:to>
                                        <p:strVal val="0.25"/>
                                      </p:to>
                                    </p:set>
                                    <p:animEffect filter="image" prLst="opacity: 0.25">
                                      <p:cBhvr rctx="IE">
                                        <p:cTn id="55" dur="indefinite"/>
                                        <p:tgtEl>
                                          <p:spTgt spid="30"/>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mph" presetSubtype="0" nodeType="clickEffect">
                                  <p:stCondLst>
                                    <p:cond delay="0"/>
                                  </p:stCondLst>
                                  <p:childTnLst>
                                    <p:set>
                                      <p:cBhvr>
                                        <p:cTn id="59" dur="indefinite"/>
                                        <p:tgtEl>
                                          <p:spTgt spid="1034"/>
                                        </p:tgtEl>
                                        <p:attrNameLst>
                                          <p:attrName>style.opacity</p:attrName>
                                        </p:attrNameLst>
                                      </p:cBhvr>
                                      <p:to>
                                        <p:strVal val="0.5"/>
                                      </p:to>
                                    </p:set>
                                    <p:animEffect filter="image" prLst="opacity: 0.5">
                                      <p:cBhvr rctx="IE">
                                        <p:cTn id="60" dur="indefinite"/>
                                        <p:tgtEl>
                                          <p:spTgt spid="1034"/>
                                        </p:tgtEl>
                                      </p:cBhvr>
                                    </p:animEffect>
                                  </p:childTnLst>
                                </p:cTn>
                              </p:par>
                              <p:par>
                                <p:cTn id="61" presetID="9" presetClass="emph" presetSubtype="0" grpId="0" nodeType="withEffect">
                                  <p:stCondLst>
                                    <p:cond delay="0"/>
                                  </p:stCondLst>
                                  <p:childTnLst>
                                    <p:set>
                                      <p:cBhvr>
                                        <p:cTn id="62" dur="indefinite"/>
                                        <p:tgtEl>
                                          <p:spTgt spid="25"/>
                                        </p:tgtEl>
                                        <p:attrNameLst>
                                          <p:attrName>style.opacity</p:attrName>
                                        </p:attrNameLst>
                                      </p:cBhvr>
                                      <p:to>
                                        <p:strVal val="0.5"/>
                                      </p:to>
                                    </p:set>
                                    <p:animEffect filter="image" prLst="opacity: 0.5">
                                      <p:cBhvr rctx="IE">
                                        <p:cTn id="63" dur="indefinite"/>
                                        <p:tgtEl>
                                          <p:spTgt spid="25"/>
                                        </p:tgtEl>
                                      </p:cBhvr>
                                    </p:animEffect>
                                  </p:childTnLst>
                                </p:cTn>
                              </p:par>
                              <p:par>
                                <p:cTn id="64" presetID="9" presetClass="emph" presetSubtype="0" nodeType="withEffect">
                                  <p:stCondLst>
                                    <p:cond delay="0"/>
                                  </p:stCondLst>
                                  <p:childTnLst>
                                    <p:set>
                                      <p:cBhvr>
                                        <p:cTn id="65" dur="indefinite"/>
                                        <p:tgtEl>
                                          <p:spTgt spid="1038"/>
                                        </p:tgtEl>
                                        <p:attrNameLst>
                                          <p:attrName>style.opacity</p:attrName>
                                        </p:attrNameLst>
                                      </p:cBhvr>
                                      <p:to>
                                        <p:strVal val="0.5"/>
                                      </p:to>
                                    </p:set>
                                    <p:animEffect filter="image" prLst="opacity: 0.5">
                                      <p:cBhvr rctx="IE">
                                        <p:cTn id="66" dur="indefinite"/>
                                        <p:tgtEl>
                                          <p:spTgt spid="1038"/>
                                        </p:tgtEl>
                                      </p:cBhvr>
                                    </p:animEffect>
                                  </p:childTnLst>
                                </p:cTn>
                              </p:par>
                              <p:par>
                                <p:cTn id="67" presetID="9" presetClass="emph" presetSubtype="0" grpId="0" nodeType="withEffect">
                                  <p:stCondLst>
                                    <p:cond delay="0"/>
                                  </p:stCondLst>
                                  <p:childTnLst>
                                    <p:set>
                                      <p:cBhvr>
                                        <p:cTn id="68" dur="indefinite"/>
                                        <p:tgtEl>
                                          <p:spTgt spid="27"/>
                                        </p:tgtEl>
                                        <p:attrNameLst>
                                          <p:attrName>style.opacity</p:attrName>
                                        </p:attrNameLst>
                                      </p:cBhvr>
                                      <p:to>
                                        <p:strVal val="0.5"/>
                                      </p:to>
                                    </p:set>
                                    <p:animEffect filter="image" prLst="opacity: 0.5">
                                      <p:cBhvr rctx="IE">
                                        <p:cTn id="69" dur="indefinite"/>
                                        <p:tgtEl>
                                          <p:spTgt spid="27"/>
                                        </p:tgtEl>
                                      </p:cBhvr>
                                    </p:animEffect>
                                  </p:childTnLst>
                                </p:cTn>
                              </p:par>
                              <p:par>
                                <p:cTn id="70" presetID="9" presetClass="emph" presetSubtype="0" nodeType="withEffect">
                                  <p:stCondLst>
                                    <p:cond delay="0"/>
                                  </p:stCondLst>
                                  <p:childTnLst>
                                    <p:set>
                                      <p:cBhvr>
                                        <p:cTn id="71" dur="indefinite"/>
                                        <p:tgtEl>
                                          <p:spTgt spid="1046"/>
                                        </p:tgtEl>
                                        <p:attrNameLst>
                                          <p:attrName>style.opacity</p:attrName>
                                        </p:attrNameLst>
                                      </p:cBhvr>
                                      <p:to>
                                        <p:strVal val="0.5"/>
                                      </p:to>
                                    </p:set>
                                    <p:animEffect filter="image" prLst="opacity: 0.5">
                                      <p:cBhvr rctx="IE">
                                        <p:cTn id="72" dur="indefinite"/>
                                        <p:tgtEl>
                                          <p:spTgt spid="1046"/>
                                        </p:tgtEl>
                                      </p:cBhvr>
                                    </p:animEffect>
                                  </p:childTnLst>
                                </p:cTn>
                              </p:par>
                              <p:par>
                                <p:cTn id="73" presetID="9" presetClass="emph" presetSubtype="0" grpId="0" nodeType="withEffect">
                                  <p:stCondLst>
                                    <p:cond delay="0"/>
                                  </p:stCondLst>
                                  <p:childTnLst>
                                    <p:set>
                                      <p:cBhvr>
                                        <p:cTn id="74" dur="indefinite"/>
                                        <p:tgtEl>
                                          <p:spTgt spid="32"/>
                                        </p:tgtEl>
                                        <p:attrNameLst>
                                          <p:attrName>style.opacity</p:attrName>
                                        </p:attrNameLst>
                                      </p:cBhvr>
                                      <p:to>
                                        <p:strVal val="0.5"/>
                                      </p:to>
                                    </p:set>
                                    <p:animEffect filter="image" prLst="opacity: 0.5">
                                      <p:cBhvr rctx="IE">
                                        <p:cTn id="75" dur="indefinite"/>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P spid="28" grpId="0"/>
      <p:bldP spid="29" grpId="0"/>
      <p:bldP spid="30" grpId="0"/>
      <p:bldP spid="32" grpId="0"/>
      <p:bldP spid="33" grpId="0"/>
      <p:bldP spid="34"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36" y="215757"/>
            <a:ext cx="10053263" cy="821933"/>
          </a:xfrm>
        </p:spPr>
        <p:txBody>
          <a:bodyPr/>
          <a:lstStyle/>
          <a:p>
            <a:r>
              <a:rPr lang="en-GB" dirty="0"/>
              <a:t>Some aid projects in Nigeria</a:t>
            </a:r>
          </a:p>
        </p:txBody>
      </p:sp>
      <p:pic>
        <p:nvPicPr>
          <p:cNvPr id="4" name="Picture 3">
            <a:hlinkClick r:id="rId2"/>
          </p:cNvPr>
          <p:cNvPicPr>
            <a:picLocks noChangeAspect="1"/>
          </p:cNvPicPr>
          <p:nvPr/>
        </p:nvPicPr>
        <p:blipFill>
          <a:blip r:embed="rId3"/>
          <a:stretch>
            <a:fillRect/>
          </a:stretch>
        </p:blipFill>
        <p:spPr>
          <a:xfrm>
            <a:off x="760288" y="1195502"/>
            <a:ext cx="4993241" cy="2026519"/>
          </a:xfrm>
          <a:prstGeom prst="rect">
            <a:avLst/>
          </a:prstGeom>
        </p:spPr>
      </p:pic>
      <p:pic>
        <p:nvPicPr>
          <p:cNvPr id="7" name="Picture 6">
            <a:hlinkClick r:id="rId4"/>
          </p:cNvPr>
          <p:cNvPicPr>
            <a:picLocks noChangeAspect="1"/>
          </p:cNvPicPr>
          <p:nvPr/>
        </p:nvPicPr>
        <p:blipFill>
          <a:blip r:embed="rId5"/>
          <a:stretch>
            <a:fillRect/>
          </a:stretch>
        </p:blipFill>
        <p:spPr>
          <a:xfrm>
            <a:off x="760288" y="3521559"/>
            <a:ext cx="4993241" cy="2597021"/>
          </a:xfrm>
          <a:prstGeom prst="rect">
            <a:avLst/>
          </a:prstGeom>
        </p:spPr>
      </p:pic>
      <p:pic>
        <p:nvPicPr>
          <p:cNvPr id="8" name="Picture 7">
            <a:hlinkClick r:id="rId6"/>
          </p:cNvPr>
          <p:cNvPicPr>
            <a:picLocks noChangeAspect="1"/>
          </p:cNvPicPr>
          <p:nvPr/>
        </p:nvPicPr>
        <p:blipFill>
          <a:blip r:embed="rId7"/>
          <a:stretch>
            <a:fillRect/>
          </a:stretch>
        </p:blipFill>
        <p:spPr>
          <a:xfrm>
            <a:off x="5868231" y="1195502"/>
            <a:ext cx="5783542" cy="4923078"/>
          </a:xfrm>
          <a:prstGeom prst="rect">
            <a:avLst/>
          </a:prstGeom>
        </p:spPr>
      </p:pic>
      <p:pic>
        <p:nvPicPr>
          <p:cNvPr id="9" name="Picture 8"/>
          <p:cNvPicPr>
            <a:picLocks noChangeAspect="1"/>
          </p:cNvPicPr>
          <p:nvPr/>
        </p:nvPicPr>
        <p:blipFill>
          <a:blip r:embed="rId8"/>
          <a:stretch>
            <a:fillRect/>
          </a:stretch>
        </p:blipFill>
        <p:spPr>
          <a:xfrm>
            <a:off x="10325526" y="1256061"/>
            <a:ext cx="1268859" cy="634430"/>
          </a:xfrm>
          <a:prstGeom prst="rect">
            <a:avLst/>
          </a:prstGeom>
        </p:spPr>
      </p:pic>
    </p:spTree>
    <p:extLst>
      <p:ext uri="{BB962C8B-B14F-4D97-AF65-F5344CB8AC3E}">
        <p14:creationId xmlns:p14="http://schemas.microsoft.com/office/powerpoint/2010/main" val="1458035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4"/>
          </p:cNvPr>
          <p:cNvPicPr>
            <a:picLocks noChangeAspect="1"/>
          </p:cNvPicPr>
          <p:nvPr/>
        </p:nvPicPr>
        <p:blipFill>
          <a:blip r:embed="rId5"/>
          <a:stretch>
            <a:fillRect/>
          </a:stretch>
        </p:blipFill>
        <p:spPr>
          <a:xfrm>
            <a:off x="123290" y="157812"/>
            <a:ext cx="4993241" cy="2026519"/>
          </a:xfrm>
          <a:prstGeom prst="rect">
            <a:avLst/>
          </a:prstGeom>
        </p:spPr>
      </p:pic>
      <p:pic>
        <p:nvPicPr>
          <p:cNvPr id="5" name="Sgtocicpsfw">
            <a:hlinkClick r:id="" action="ppaction://media"/>
          </p:cNvPr>
          <p:cNvPicPr>
            <a:picLocks noRot="1" noChangeAspect="1"/>
          </p:cNvPicPr>
          <p:nvPr>
            <a:videoFile r:link="rId1"/>
          </p:nvPr>
        </p:nvPicPr>
        <p:blipFill>
          <a:blip r:embed="rId6"/>
          <a:stretch>
            <a:fillRect/>
          </a:stretch>
        </p:blipFill>
        <p:spPr>
          <a:xfrm>
            <a:off x="5275209" y="157812"/>
            <a:ext cx="6822040" cy="5116530"/>
          </a:xfrm>
          <a:prstGeom prst="rect">
            <a:avLst/>
          </a:prstGeom>
        </p:spPr>
      </p:pic>
      <p:sp>
        <p:nvSpPr>
          <p:cNvPr id="6" name="TextBox 5"/>
          <p:cNvSpPr txBox="1"/>
          <p:nvPr/>
        </p:nvSpPr>
        <p:spPr>
          <a:xfrm>
            <a:off x="212616" y="2239483"/>
            <a:ext cx="4903915" cy="3170099"/>
          </a:xfrm>
          <a:prstGeom prst="rect">
            <a:avLst/>
          </a:prstGeom>
          <a:noFill/>
        </p:spPr>
        <p:txBody>
          <a:bodyPr wrap="square" rtlCol="0">
            <a:spAutoFit/>
          </a:bodyPr>
          <a:lstStyle/>
          <a:p>
            <a:r>
              <a:rPr lang="en-GB" sz="2000" dirty="0"/>
              <a:t>Quick questions:</a:t>
            </a:r>
          </a:p>
          <a:p>
            <a:endParaRPr lang="en-GB" sz="2000" dirty="0"/>
          </a:p>
          <a:p>
            <a:pPr marL="342900" indent="-342900">
              <a:buAutoNum type="arabicPeriod"/>
            </a:pPr>
            <a:r>
              <a:rPr lang="en-GB" sz="2000" dirty="0"/>
              <a:t>What types of aid do these projects represent?</a:t>
            </a:r>
          </a:p>
          <a:p>
            <a:pPr marL="342900" indent="-342900">
              <a:buAutoNum type="arabicPeriod"/>
            </a:pPr>
            <a:r>
              <a:rPr lang="en-GB" sz="2000" dirty="0"/>
              <a:t>Which of the SDG can WaterAid help Nigeria to achieve?</a:t>
            </a:r>
          </a:p>
          <a:p>
            <a:pPr marL="342900" indent="-342900">
              <a:buAutoNum type="arabicPeriod"/>
            </a:pPr>
            <a:r>
              <a:rPr lang="en-GB" sz="2000" dirty="0"/>
              <a:t>Name three ways access to safe/improved water can help improve quality of life.</a:t>
            </a:r>
          </a:p>
          <a:p>
            <a:pPr marL="342900" indent="-342900">
              <a:buAutoNum type="arabicPeriod"/>
            </a:pPr>
            <a:r>
              <a:rPr lang="en-GB" sz="2000" dirty="0"/>
              <a:t>Briefly describe WaterAid’s new WASH strategy for Nigeria</a:t>
            </a:r>
          </a:p>
        </p:txBody>
      </p:sp>
      <p:pic>
        <p:nvPicPr>
          <p:cNvPr id="7" name="Picture 12" descr="http://unstats.un.org/sdgs/assets/img/sliders/goal6_menu_ico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290" y="5617070"/>
            <a:ext cx="1104900" cy="11049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196692" y="5604111"/>
            <a:ext cx="3349828" cy="923330"/>
          </a:xfrm>
          <a:prstGeom prst="rect">
            <a:avLst/>
          </a:prstGeom>
          <a:noFill/>
        </p:spPr>
        <p:txBody>
          <a:bodyPr wrap="none" rtlCol="0">
            <a:spAutoFit/>
          </a:bodyPr>
          <a:lstStyle/>
          <a:p>
            <a:r>
              <a:rPr lang="en-GB" b="1" dirty="0">
                <a:solidFill>
                  <a:srgbClr val="27BFE6"/>
                </a:solidFill>
              </a:rPr>
              <a:t>% population w/ improved water</a:t>
            </a:r>
          </a:p>
          <a:p>
            <a:r>
              <a:rPr lang="en-GB" dirty="0">
                <a:solidFill>
                  <a:srgbClr val="27BFE6"/>
                </a:solidFill>
              </a:rPr>
              <a:t>2000: 51.8	2009: 62.4</a:t>
            </a:r>
          </a:p>
          <a:p>
            <a:r>
              <a:rPr lang="en-GB" dirty="0">
                <a:solidFill>
                  <a:srgbClr val="27BFE6"/>
                </a:solidFill>
              </a:rPr>
              <a:t>2015: 68.5</a:t>
            </a:r>
          </a:p>
        </p:txBody>
      </p:sp>
      <p:pic>
        <p:nvPicPr>
          <p:cNvPr id="9" name="Picture 8"/>
          <p:cNvPicPr>
            <a:picLocks noChangeAspect="1"/>
          </p:cNvPicPr>
          <p:nvPr/>
        </p:nvPicPr>
        <p:blipFill>
          <a:blip r:embed="rId8"/>
          <a:stretch>
            <a:fillRect/>
          </a:stretch>
        </p:blipFill>
        <p:spPr>
          <a:xfrm>
            <a:off x="7899755" y="6000108"/>
            <a:ext cx="4197494" cy="721862"/>
          </a:xfrm>
          <a:prstGeom prst="rect">
            <a:avLst/>
          </a:prstGeom>
        </p:spPr>
      </p:pic>
    </p:spTree>
    <p:extLst>
      <p:ext uri="{BB962C8B-B14F-4D97-AF65-F5344CB8AC3E}">
        <p14:creationId xmlns:p14="http://schemas.microsoft.com/office/powerpoint/2010/main" val="2054063"/>
      </p:ext>
    </p:extLst>
  </p:cSld>
  <p:clrMapOvr>
    <a:masterClrMapping/>
  </p:clrMapOvr>
  <p:timing>
    <p:tnLst>
      <p:par>
        <p:cTn id="1" dur="indefinite" restart="never" nodeType="tmRoot">
          <p:childTnLst>
            <p:video>
              <p:cMediaNode vol="80000">
                <p:cTn id="2"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5" y="232958"/>
            <a:ext cx="10515600" cy="660894"/>
          </a:xfrm>
        </p:spPr>
        <p:txBody>
          <a:bodyPr>
            <a:normAutofit fontScale="90000"/>
          </a:bodyPr>
          <a:lstStyle/>
          <a:p>
            <a:r>
              <a:rPr lang="en-GB" dirty="0">
                <a:solidFill>
                  <a:srgbClr val="FFFF8F"/>
                </a:solidFill>
              </a:rPr>
              <a:t>Homework</a:t>
            </a:r>
          </a:p>
        </p:txBody>
      </p:sp>
      <p:sp>
        <p:nvSpPr>
          <p:cNvPr id="5" name="Rectangle 4"/>
          <p:cNvSpPr/>
          <p:nvPr/>
        </p:nvSpPr>
        <p:spPr>
          <a:xfrm>
            <a:off x="692700" y="943888"/>
            <a:ext cx="4758622" cy="4154984"/>
          </a:xfrm>
          <a:prstGeom prst="rect">
            <a:avLst/>
          </a:prstGeom>
        </p:spPr>
        <p:txBody>
          <a:bodyPr wrap="square">
            <a:spAutoFit/>
          </a:bodyPr>
          <a:lstStyle/>
          <a:p>
            <a:r>
              <a:rPr lang="en-GB" sz="2400" dirty="0">
                <a:solidFill>
                  <a:srgbClr val="FFFF00"/>
                </a:solidFill>
              </a:rPr>
              <a:t>News article – Does Nigeria still need aid?</a:t>
            </a:r>
          </a:p>
          <a:p>
            <a:endParaRPr lang="en-GB" sz="2400" dirty="0"/>
          </a:p>
          <a:p>
            <a:r>
              <a:rPr lang="en-GB" sz="2400" dirty="0"/>
              <a:t>Use the news article frame on SMH to help structure your work.</a:t>
            </a:r>
          </a:p>
          <a:p>
            <a:endParaRPr lang="en-GB" sz="2400" dirty="0"/>
          </a:p>
          <a:p>
            <a:r>
              <a:rPr lang="en-GB" sz="2400" dirty="0"/>
              <a:t>You will need the information in the textbook, some videos (and your notes from today) as the sources of your information – all attached/linked on SMH.</a:t>
            </a:r>
          </a:p>
        </p:txBody>
      </p:sp>
      <p:pic>
        <p:nvPicPr>
          <p:cNvPr id="4" name="Picture 3"/>
          <p:cNvPicPr>
            <a:picLocks noChangeAspect="1"/>
          </p:cNvPicPr>
          <p:nvPr/>
        </p:nvPicPr>
        <p:blipFill>
          <a:blip r:embed="rId2"/>
          <a:stretch>
            <a:fillRect/>
          </a:stretch>
        </p:blipFill>
        <p:spPr>
          <a:xfrm rot="319888">
            <a:off x="6175476" y="461811"/>
            <a:ext cx="5245256" cy="6858000"/>
          </a:xfrm>
          <a:prstGeom prst="rect">
            <a:avLst/>
          </a:prstGeom>
        </p:spPr>
      </p:pic>
    </p:spTree>
    <p:extLst>
      <p:ext uri="{BB962C8B-B14F-4D97-AF65-F5344CB8AC3E}">
        <p14:creationId xmlns:p14="http://schemas.microsoft.com/office/powerpoint/2010/main" val="18007709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75D52D134B13B48B6B2C30F7B669210" ma:contentTypeVersion="9" ma:contentTypeDescription="Create a new document." ma:contentTypeScope="" ma:versionID="dbcb2144ff9aa57fc2855d3950e39f20">
  <xsd:schema xmlns:xsd="http://www.w3.org/2001/XMLSchema" xmlns:xs="http://www.w3.org/2001/XMLSchema" xmlns:p="http://schemas.microsoft.com/office/2006/metadata/properties" xmlns:ns2="fb52cd01-0d44-47f7-acb2-d1f36309a18d" xmlns:ns3="d7877eeb-c941-4e3c-8706-eb94b96b3ace" xmlns:ns4="3b861787-b63c-469a-8a71-861efb021af2" targetNamespace="http://schemas.microsoft.com/office/2006/metadata/properties" ma:root="true" ma:fieldsID="44283825d64d60721608f61155ec4cc4" ns2:_="" ns3:_="" ns4:_="">
    <xsd:import namespace="fb52cd01-0d44-47f7-acb2-d1f36309a18d"/>
    <xsd:import namespace="d7877eeb-c941-4e3c-8706-eb94b96b3ace"/>
    <xsd:import namespace="3b861787-b63c-469a-8a71-861efb021af2"/>
    <xsd:element name="properties">
      <xsd:complexType>
        <xsd:sequence>
          <xsd:element name="documentManagement">
            <xsd:complexType>
              <xsd:all>
                <xsd:element ref="ns2:SharedWithUsers" minOccurs="0"/>
                <xsd:element ref="ns2:SharedWithDetails"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52cd01-0d44-47f7-acb2-d1f36309a1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877eeb-c941-4e3c-8706-eb94b96b3ace" elementFormDefault="qualified">
    <xsd:import namespace="http://schemas.microsoft.com/office/2006/documentManagement/types"/>
    <xsd:import namespace="http://schemas.microsoft.com/office/infopath/2007/PartnerControls"/>
    <xsd:element name="LastSharedByUser" ma:index="10" nillable="true" ma:displayName="Last Shared By User"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b861787-b63c-469a-8a71-861efb021af2"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1B187E-8FC3-49FB-B683-413FE606C2C6}">
  <ds:schemaRefs>
    <ds:schemaRef ds:uri="http://purl.org/dc/elements/1.1/"/>
    <ds:schemaRef ds:uri="http://schemas.microsoft.com/office/2006/metadata/properties"/>
    <ds:schemaRef ds:uri="fb52cd01-0d44-47f7-acb2-d1f36309a18d"/>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7877eeb-c941-4e3c-8706-eb94b96b3ace"/>
    <ds:schemaRef ds:uri="http://www.w3.org/XML/1998/namespace"/>
    <ds:schemaRef ds:uri="http://purl.org/dc/dcmitype/"/>
  </ds:schemaRefs>
</ds:datastoreItem>
</file>

<file path=customXml/itemProps2.xml><?xml version="1.0" encoding="utf-8"?>
<ds:datastoreItem xmlns:ds="http://schemas.openxmlformats.org/officeDocument/2006/customXml" ds:itemID="{B4AC6875-63C6-4190-9F25-85C3C92F5A7E}"/>
</file>

<file path=customXml/itemProps3.xml><?xml version="1.0" encoding="utf-8"?>
<ds:datastoreItem xmlns:ds="http://schemas.openxmlformats.org/officeDocument/2006/customXml" ds:itemID="{CE7A7C3A-958A-4722-8E31-08D36E27B3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4686</TotalTime>
  <Words>1170</Words>
  <Application>Microsoft Office PowerPoint</Application>
  <PresentationFormat>Widescreen</PresentationFormat>
  <Paragraphs>182</Paragraphs>
  <Slides>21</Slides>
  <Notes>18</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Gill Sans MT</vt:lpstr>
      <vt:lpstr>Office Theme</vt:lpstr>
      <vt:lpstr>3.2 Challenges in the human environment 3.2.2 Section B: The changing economic world</vt:lpstr>
      <vt:lpstr>I can help development, but what am I?! </vt:lpstr>
      <vt:lpstr>Types of aid: Bingo!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Does Nigeria still need aid?</vt:lpstr>
      <vt:lpstr>Does Nigeria still need aid?</vt:lpstr>
      <vt:lpstr>Does Nigeria still need aid?</vt:lpstr>
      <vt:lpstr>What are the Sustainable Development Goals?</vt:lpstr>
      <vt:lpstr>The SDGs - How is Nigeria doing?</vt:lpstr>
      <vt:lpstr>Priorities for aid?</vt:lpstr>
      <vt:lpstr>Some aid projects in Nigeria</vt:lpstr>
      <vt:lpstr>PowerPoint Presentation</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hazards</dc:title>
  <dc:creator>Steve Rackley</dc:creator>
  <cp:lastModifiedBy>Steve Rackley</cp:lastModifiedBy>
  <cp:revision>270</cp:revision>
  <dcterms:created xsi:type="dcterms:W3CDTF">2016-08-08T14:38:12Z</dcterms:created>
  <dcterms:modified xsi:type="dcterms:W3CDTF">2017-02-13T23:01:14Z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0x010100275D52D134B13B48B6B2C30F7B669210</vt:lpwstr>
  </property>
</Properties>
</file>