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8"/>
  </p:notesMasterIdLst>
  <p:sldIdLst>
    <p:sldId id="256" r:id="rId5"/>
    <p:sldId id="288" r:id="rId6"/>
    <p:sldId id="281" r:id="rId7"/>
    <p:sldId id="282" r:id="rId8"/>
    <p:sldId id="269" r:id="rId9"/>
    <p:sldId id="270" r:id="rId10"/>
    <p:sldId id="271" r:id="rId11"/>
    <p:sldId id="272" r:id="rId12"/>
    <p:sldId id="273" r:id="rId13"/>
    <p:sldId id="275" r:id="rId14"/>
    <p:sldId id="274" r:id="rId15"/>
    <p:sldId id="276" r:id="rId16"/>
    <p:sldId id="277" r:id="rId17"/>
    <p:sldId id="278" r:id="rId18"/>
    <p:sldId id="279" r:id="rId19"/>
    <p:sldId id="285" r:id="rId20"/>
    <p:sldId id="280" r:id="rId21"/>
    <p:sldId id="283" r:id="rId22"/>
    <p:sldId id="286" r:id="rId23"/>
    <p:sldId id="284" r:id="rId24"/>
    <p:sldId id="287" r:id="rId25"/>
    <p:sldId id="268" r:id="rId26"/>
    <p:sldId id="28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kley S" initials="RS" lastIdx="1" clrIdx="0">
    <p:extLst>
      <p:ext uri="{19B8F6BF-5375-455C-9EA6-DF929625EA0E}">
        <p15:presenceInfo xmlns:p15="http://schemas.microsoft.com/office/powerpoint/2012/main" userId="Rackley 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9D2A"/>
    <a:srgbClr val="A31C44"/>
    <a:srgbClr val="FFFF8F"/>
    <a:srgbClr val="FF4747"/>
    <a:srgbClr val="A84E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68" autoAdjust="0"/>
    <p:restoredTop sz="89545" autoAdjust="0"/>
  </p:normalViewPr>
  <p:slideViewPr>
    <p:cSldViewPr snapToGrid="0">
      <p:cViewPr>
        <p:scale>
          <a:sx n="70" d="100"/>
          <a:sy n="70" d="100"/>
        </p:scale>
        <p:origin x="354" y="6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A1BD2-4D79-4F06-AE55-9B9930FCF18D}" type="datetimeFigureOut">
              <a:rPr lang="en-GB" smtClean="0"/>
              <a:t>20/10/2017</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1BA5D7-66EB-4D17-A265-DF22D013A5E8}" type="slidenum">
              <a:rPr lang="en-GB" smtClean="0"/>
              <a:t>‹#›</a:t>
            </a:fld>
            <a:endParaRPr lang="en-GB" dirty="0"/>
          </a:p>
        </p:txBody>
      </p:sp>
    </p:spTree>
    <p:extLst>
      <p:ext uri="{BB962C8B-B14F-4D97-AF65-F5344CB8AC3E}">
        <p14:creationId xmlns:p14="http://schemas.microsoft.com/office/powerpoint/2010/main" val="2271056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text about the Decathlon has been adapted</a:t>
            </a:r>
            <a:r>
              <a:rPr lang="en-GB" baseline="0" dirty="0" smtClean="0"/>
              <a:t> for summary and presentation purposes from https://www.solardecathlon.gov/2017/</a:t>
            </a:r>
            <a:endParaRPr lang="en-GB" dirty="0"/>
          </a:p>
        </p:txBody>
      </p:sp>
      <p:sp>
        <p:nvSpPr>
          <p:cNvPr id="4" name="Slide Number Placeholder 3"/>
          <p:cNvSpPr>
            <a:spLocks noGrp="1"/>
          </p:cNvSpPr>
          <p:nvPr>
            <p:ph type="sldNum" sz="quarter" idx="10"/>
          </p:nvPr>
        </p:nvSpPr>
        <p:spPr/>
        <p:txBody>
          <a:bodyPr/>
          <a:lstStyle/>
          <a:p>
            <a:fld id="{A31BA5D7-66EB-4D17-A265-DF22D013A5E8}" type="slidenum">
              <a:rPr lang="en-GB" smtClean="0"/>
              <a:t>1</a:t>
            </a:fld>
            <a:endParaRPr lang="en-GB" dirty="0"/>
          </a:p>
        </p:txBody>
      </p:sp>
    </p:spTree>
    <p:extLst>
      <p:ext uri="{BB962C8B-B14F-4D97-AF65-F5344CB8AC3E}">
        <p14:creationId xmlns:p14="http://schemas.microsoft.com/office/powerpoint/2010/main" val="1059159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Sources: </a:t>
            </a:r>
          </a:p>
          <a:p>
            <a:r>
              <a:rPr lang="en-US" dirty="0" smtClean="0"/>
              <a:t>http://www.whererootsandwingsentwine.com/2015/01/water-usage-down-plughole-infographic.html (2015)</a:t>
            </a:r>
          </a:p>
          <a:p>
            <a:r>
              <a:rPr lang="en-US" dirty="0" smtClean="0"/>
              <a:t>https://www.gov.uk/government/uploads/system/uploads/attachment_data/file/633503/ECUK_2017.pdf</a:t>
            </a:r>
          </a:p>
          <a:p>
            <a:r>
              <a:rPr lang="en-US" dirty="0" smtClean="0"/>
              <a:t>https://www.carbonbrief.org/five-charts-show-the-historic-shifts-in-uk-energy-last-year</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3</a:t>
            </a:fld>
            <a:endParaRPr lang="en-GB" dirty="0"/>
          </a:p>
        </p:txBody>
      </p:sp>
    </p:spTree>
    <p:extLst>
      <p:ext uri="{BB962C8B-B14F-4D97-AF65-F5344CB8AC3E}">
        <p14:creationId xmlns:p14="http://schemas.microsoft.com/office/powerpoint/2010/main" val="2148145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http://www.whererootsandwingsentwine.com/2015/01/water-usage-down-plughole-infographic.html (2015)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https://www.carbonbrief.org/energy-efficiency-policies-save-uk-homes-270-report-finds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http://www.e2singapore.gov.sg/About_E2PO/Why_Energy_Efficiency/Climate_Change_and_Energy_Efficiency.aspx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http://www.debatingeurope.eu/wp-content/uploads/2016/01/E4C-Energy-Security.jpg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4</a:t>
            </a:fld>
            <a:endParaRPr lang="en-GB" dirty="0"/>
          </a:p>
        </p:txBody>
      </p:sp>
    </p:spTree>
    <p:extLst>
      <p:ext uri="{BB962C8B-B14F-4D97-AF65-F5344CB8AC3E}">
        <p14:creationId xmlns:p14="http://schemas.microsoft.com/office/powerpoint/2010/main" val="3297963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credits:</a:t>
            </a:r>
            <a:r>
              <a:rPr lang="en-US" baseline="0" dirty="0" smtClean="0"/>
              <a:t> </a:t>
            </a:r>
            <a:r>
              <a:rPr lang="en-US" sz="1200" b="0" i="0" kern="1200" dirty="0" smtClean="0">
                <a:solidFill>
                  <a:schemeClr val="tx1"/>
                </a:solidFill>
                <a:effectLst/>
                <a:latin typeface="+mn-lt"/>
                <a:ea typeface="+mn-ea"/>
                <a:cs typeface="+mn-cs"/>
              </a:rPr>
              <a:t>Jack Dempsey/U.S. Department of Energy Solar Decathlon (main photo); Denver International Airport/U.S. Department of Energy Solar Decathlon (EV charging point); Dennis Schroeder/U.S. Department of Energy Solar Decathlon (inside a house); John De La Rosa/U.S. Department of Energy Solar Decathlon (inside</a:t>
            </a:r>
            <a:r>
              <a:rPr lang="en-US" sz="1200" b="0" i="0" kern="1200" baseline="0" dirty="0" smtClean="0">
                <a:solidFill>
                  <a:schemeClr val="tx1"/>
                </a:solidFill>
                <a:effectLst/>
                <a:latin typeface="+mn-lt"/>
                <a:ea typeface="+mn-ea"/>
                <a:cs typeface="+mn-cs"/>
              </a:rPr>
              <a:t> EV &amp; school students)</a:t>
            </a:r>
            <a:r>
              <a:rPr lang="en-US" sz="1200" b="0" i="0" kern="1200" dirty="0" smtClean="0">
                <a:solidFill>
                  <a:schemeClr val="tx1"/>
                </a:solidFill>
                <a:effectLst/>
                <a:latin typeface="+mn-lt"/>
                <a:ea typeface="+mn-ea"/>
                <a:cs typeface="+mn-cs"/>
              </a:rPr>
              <a:t> from https://www.solardecathlon.gov/2017/photos-event.html</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5</a:t>
            </a:fld>
            <a:endParaRPr lang="en-GB" dirty="0"/>
          </a:p>
        </p:txBody>
      </p:sp>
    </p:spTree>
    <p:extLst>
      <p:ext uri="{BB962C8B-B14F-4D97-AF65-F5344CB8AC3E}">
        <p14:creationId xmlns:p14="http://schemas.microsoft.com/office/powerpoint/2010/main" val="36759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a:t>
            </a:r>
            <a:r>
              <a:rPr lang="en-US" sz="1200" b="0" i="0" kern="1200" dirty="0" smtClean="0">
                <a:solidFill>
                  <a:schemeClr val="tx1"/>
                </a:solidFill>
                <a:effectLst/>
                <a:latin typeface="+mn-lt"/>
                <a:ea typeface="+mn-ea"/>
                <a:cs typeface="+mn-cs"/>
              </a:rPr>
              <a:t>Credits: Missouri University of Science and Technology; Cody Williams/U.S. Department of Energy Solar Decathlon;</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John De La Rosa/U.S. Department of Energy Solar Decathlon </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6</a:t>
            </a:fld>
            <a:endParaRPr lang="en-GB" dirty="0"/>
          </a:p>
        </p:txBody>
      </p:sp>
    </p:spTree>
    <p:extLst>
      <p:ext uri="{BB962C8B-B14F-4D97-AF65-F5344CB8AC3E}">
        <p14:creationId xmlns:p14="http://schemas.microsoft.com/office/powerpoint/2010/main" val="3582645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credits: </a:t>
            </a:r>
            <a:r>
              <a:rPr lang="en-US" sz="1200" b="0" i="0" kern="1200" dirty="0" smtClean="0">
                <a:solidFill>
                  <a:schemeClr val="tx1"/>
                </a:solidFill>
                <a:effectLst/>
                <a:latin typeface="+mn-lt"/>
                <a:ea typeface="+mn-ea"/>
                <a:cs typeface="+mn-cs"/>
              </a:rPr>
              <a:t>Dennis Schroeder/U.S. Department of Energy Solar Decathlon; Cody Williams/U.S. Department of Energy Solar Decathlon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7</a:t>
            </a:fld>
            <a:endParaRPr lang="en-GB" dirty="0"/>
          </a:p>
        </p:txBody>
      </p:sp>
    </p:spTree>
    <p:extLst>
      <p:ext uri="{BB962C8B-B14F-4D97-AF65-F5344CB8AC3E}">
        <p14:creationId xmlns:p14="http://schemas.microsoft.com/office/powerpoint/2010/main" val="2326184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credits: </a:t>
            </a:r>
            <a:r>
              <a:rPr lang="en-US" sz="1200" b="0" i="0" kern="1200" dirty="0" smtClean="0">
                <a:solidFill>
                  <a:schemeClr val="tx1"/>
                </a:solidFill>
                <a:effectLst/>
                <a:latin typeface="+mn-lt"/>
                <a:ea typeface="+mn-ea"/>
                <a:cs typeface="+mn-cs"/>
              </a:rPr>
              <a:t>John De La Rosa/U.S. Department of Energy Solar Decathlon; Northwestern University: Enable</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8</a:t>
            </a:fld>
            <a:endParaRPr lang="en-GB" dirty="0"/>
          </a:p>
        </p:txBody>
      </p:sp>
    </p:spTree>
    <p:extLst>
      <p:ext uri="{BB962C8B-B14F-4D97-AF65-F5344CB8AC3E}">
        <p14:creationId xmlns:p14="http://schemas.microsoft.com/office/powerpoint/2010/main" val="2766738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credits: Steve Rackley;</a:t>
            </a:r>
            <a:r>
              <a:rPr lang="en-US" baseline="0" dirty="0" smtClean="0"/>
              <a:t> </a:t>
            </a:r>
            <a:r>
              <a:rPr lang="en-US" sz="1200" b="0" i="0" kern="1200" dirty="0" smtClean="0">
                <a:solidFill>
                  <a:schemeClr val="tx1"/>
                </a:solidFill>
                <a:effectLst/>
                <a:latin typeface="+mn-lt"/>
                <a:ea typeface="+mn-ea"/>
                <a:cs typeface="+mn-cs"/>
              </a:rPr>
              <a:t>Cody Williams/U.S. Department of Energy Solar Decathlon; </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9</a:t>
            </a:fld>
            <a:endParaRPr lang="en-GB" dirty="0"/>
          </a:p>
        </p:txBody>
      </p:sp>
    </p:spTree>
    <p:extLst>
      <p:ext uri="{BB962C8B-B14F-4D97-AF65-F5344CB8AC3E}">
        <p14:creationId xmlns:p14="http://schemas.microsoft.com/office/powerpoint/2010/main" val="3703924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a:t>
            </a:r>
            <a:r>
              <a:rPr lang="en-US" baseline="0" dirty="0" smtClean="0"/>
              <a:t> credits: Washington University; </a:t>
            </a:r>
            <a:r>
              <a:rPr lang="en-US" sz="1200" b="0" i="0" kern="1200" dirty="0" smtClean="0">
                <a:solidFill>
                  <a:schemeClr val="tx1"/>
                </a:solidFill>
                <a:effectLst/>
                <a:latin typeface="+mn-lt"/>
                <a:ea typeface="+mn-ea"/>
                <a:cs typeface="+mn-cs"/>
              </a:rPr>
              <a:t>U.S. Department of Energy Solar Decathlon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10</a:t>
            </a:fld>
            <a:endParaRPr lang="en-GB" dirty="0"/>
          </a:p>
        </p:txBody>
      </p:sp>
    </p:spTree>
    <p:extLst>
      <p:ext uri="{BB962C8B-B14F-4D97-AF65-F5344CB8AC3E}">
        <p14:creationId xmlns:p14="http://schemas.microsoft.com/office/powerpoint/2010/main" val="223920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credits: </a:t>
            </a:r>
            <a:r>
              <a:rPr lang="en-US" sz="1200" b="0" i="0" kern="1200" dirty="0" smtClean="0">
                <a:solidFill>
                  <a:schemeClr val="tx1"/>
                </a:solidFill>
                <a:effectLst/>
                <a:latin typeface="+mn-lt"/>
                <a:ea typeface="+mn-ea"/>
                <a:cs typeface="+mn-cs"/>
              </a:rPr>
              <a:t>Dennis Schroeder/U.S. Department of Energy Solar Decathlon; John De La Rosa/U.S. Department of Energy Solar Decathlon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11</a:t>
            </a:fld>
            <a:endParaRPr lang="en-GB" dirty="0"/>
          </a:p>
        </p:txBody>
      </p:sp>
    </p:spTree>
    <p:extLst>
      <p:ext uri="{BB962C8B-B14F-4D97-AF65-F5344CB8AC3E}">
        <p14:creationId xmlns:p14="http://schemas.microsoft.com/office/powerpoint/2010/main" val="2683454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a:t>
            </a:r>
            <a:r>
              <a:rPr lang="en-US" baseline="0" dirty="0" smtClean="0"/>
              <a:t> </a:t>
            </a:r>
            <a:r>
              <a:rPr lang="en-US" sz="1200" b="0" i="0" kern="1200" dirty="0" smtClean="0">
                <a:solidFill>
                  <a:schemeClr val="tx1"/>
                </a:solidFill>
                <a:effectLst/>
                <a:latin typeface="+mn-lt"/>
                <a:ea typeface="+mn-ea"/>
                <a:cs typeface="+mn-cs"/>
              </a:rPr>
              <a:t>Credits: John De La Rosa/U.S. Department of Energy Solar Decathlon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12</a:t>
            </a:fld>
            <a:endParaRPr lang="en-GB" dirty="0"/>
          </a:p>
        </p:txBody>
      </p:sp>
    </p:spTree>
    <p:extLst>
      <p:ext uri="{BB962C8B-B14F-4D97-AF65-F5344CB8AC3E}">
        <p14:creationId xmlns:p14="http://schemas.microsoft.com/office/powerpoint/2010/main" val="524208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credits: Steve Rackley</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13</a:t>
            </a:fld>
            <a:endParaRPr lang="en-GB" dirty="0"/>
          </a:p>
        </p:txBody>
      </p:sp>
    </p:spTree>
    <p:extLst>
      <p:ext uri="{BB962C8B-B14F-4D97-AF65-F5344CB8AC3E}">
        <p14:creationId xmlns:p14="http://schemas.microsoft.com/office/powerpoint/2010/main" val="1717104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a:t>
            </a:r>
            <a:r>
              <a:rPr lang="en-US" sz="1200" b="0" i="0" kern="1200" dirty="0" smtClean="0">
                <a:solidFill>
                  <a:schemeClr val="tx1"/>
                </a:solidFill>
                <a:effectLst/>
                <a:latin typeface="+mn-lt"/>
                <a:ea typeface="+mn-ea"/>
                <a:cs typeface="+mn-cs"/>
              </a:rPr>
              <a:t>Credits: Jack Dempsey/U.S. Department of Energy Solar Decathlon; John De La Rosa/U.S. Department of Energy Solar Decathlon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14</a:t>
            </a:fld>
            <a:endParaRPr lang="en-GB" dirty="0"/>
          </a:p>
        </p:txBody>
      </p:sp>
    </p:spTree>
    <p:extLst>
      <p:ext uri="{BB962C8B-B14F-4D97-AF65-F5344CB8AC3E}">
        <p14:creationId xmlns:p14="http://schemas.microsoft.com/office/powerpoint/2010/main" val="2161050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credits:</a:t>
            </a:r>
            <a:r>
              <a:rPr lang="en-US" baseline="0" dirty="0" smtClean="0"/>
              <a:t> Steve Rackley; </a:t>
            </a:r>
            <a:r>
              <a:rPr lang="en-US" sz="1200" b="0" i="0" kern="1200" dirty="0" smtClean="0">
                <a:solidFill>
                  <a:schemeClr val="tx1"/>
                </a:solidFill>
                <a:effectLst/>
                <a:latin typeface="+mn-lt"/>
                <a:ea typeface="+mn-ea"/>
                <a:cs typeface="+mn-cs"/>
              </a:rPr>
              <a:t>Jack Dempsey/U.S. Department of Energy Solar Decathlon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15</a:t>
            </a:fld>
            <a:endParaRPr lang="en-GB" dirty="0"/>
          </a:p>
        </p:txBody>
      </p:sp>
    </p:spTree>
    <p:extLst>
      <p:ext uri="{BB962C8B-B14F-4D97-AF65-F5344CB8AC3E}">
        <p14:creationId xmlns:p14="http://schemas.microsoft.com/office/powerpoint/2010/main" val="3150439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Credits: UC Davis, Steve Rackley, </a:t>
            </a:r>
            <a:r>
              <a:rPr lang="en-US" sz="1200" b="0" i="0" kern="1200" dirty="0" smtClean="0">
                <a:solidFill>
                  <a:schemeClr val="tx1"/>
                </a:solidFill>
                <a:effectLst/>
                <a:latin typeface="+mn-lt"/>
                <a:ea typeface="+mn-ea"/>
                <a:cs typeface="+mn-cs"/>
              </a:rPr>
              <a:t>Dennis Schroeder/U.S. Department of Energy Solar Decathlon.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Designed</a:t>
            </a:r>
            <a:r>
              <a:rPr lang="en-US" sz="1200" b="0" i="0" kern="1200" baseline="0" dirty="0" smtClean="0">
                <a:solidFill>
                  <a:schemeClr val="tx1"/>
                </a:solidFill>
                <a:effectLst/>
                <a:latin typeface="+mn-lt"/>
                <a:ea typeface="+mn-ea"/>
                <a:cs typeface="+mn-cs"/>
              </a:rPr>
              <a:t> on the basis of increasing probability and severity of drought conditions in California.</a:t>
            </a:r>
            <a:endParaRPr lang="en-US" sz="1200" b="0" i="0" kern="1200" dirty="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Bottom</a:t>
            </a:r>
            <a:r>
              <a:rPr lang="en-US" sz="1200" b="0" i="0" kern="1200" baseline="0" dirty="0" smtClean="0">
                <a:solidFill>
                  <a:schemeClr val="tx1"/>
                </a:solidFill>
                <a:effectLst/>
                <a:latin typeface="+mn-lt"/>
                <a:ea typeface="+mn-ea"/>
                <a:cs typeface="+mn-cs"/>
              </a:rPr>
              <a:t> right picture – LED indicators light up when water is turned on. The greater the flow, the more lights light up in the middle. The lights around the edge of the display increase as more water is used. There is one of these next to each appliance that uses water.</a:t>
            </a: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1BA5D7-66EB-4D17-A265-DF22D013A5E8}" type="slidenum">
              <a:rPr lang="en-GB" smtClean="0"/>
              <a:t>16</a:t>
            </a:fld>
            <a:endParaRPr lang="en-GB" dirty="0"/>
          </a:p>
        </p:txBody>
      </p:sp>
    </p:spTree>
    <p:extLst>
      <p:ext uri="{BB962C8B-B14F-4D97-AF65-F5344CB8AC3E}">
        <p14:creationId xmlns:p14="http://schemas.microsoft.com/office/powerpoint/2010/main" val="1118899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Credits: Swiss Team; </a:t>
            </a:r>
            <a:r>
              <a:rPr lang="en-US" sz="1200" b="0" i="0" kern="1200" dirty="0" smtClean="0">
                <a:solidFill>
                  <a:schemeClr val="tx1"/>
                </a:solidFill>
                <a:effectLst/>
                <a:latin typeface="+mn-lt"/>
                <a:ea typeface="+mn-ea"/>
                <a:cs typeface="+mn-cs"/>
              </a:rPr>
              <a:t>Dennis Schroeder, Cody Williams/U.S. Department of Energy Solar Decathlon, Denver International</a:t>
            </a:r>
            <a:r>
              <a:rPr lang="en-US" sz="1200" b="0" i="0" kern="1200" baseline="0" dirty="0" smtClean="0">
                <a:solidFill>
                  <a:schemeClr val="tx1"/>
                </a:solidFill>
                <a:effectLst/>
                <a:latin typeface="+mn-lt"/>
                <a:ea typeface="+mn-ea"/>
                <a:cs typeface="+mn-cs"/>
              </a:rPr>
              <a:t> Airport</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Green roof helps to absorb, collect and filter rainwater which is then used for ‘aquaponics’ (see https://www.theaquaponicsource.com/what-is-aquaponics/).</a:t>
            </a:r>
          </a:p>
          <a:p>
            <a:r>
              <a:rPr lang="en-US" sz="1200" b="0" i="0" kern="1200" baseline="0" dirty="0" smtClean="0">
                <a:solidFill>
                  <a:schemeClr val="tx1"/>
                </a:solidFill>
                <a:effectLst/>
                <a:latin typeface="+mn-lt"/>
                <a:ea typeface="+mn-ea"/>
                <a:cs typeface="+mn-cs"/>
              </a:rPr>
              <a:t>Dry compositing toilet means no water is used. Waste entering the toilets is over 90% water, which is evaporated and carried back to the atmosphere through the vent system. The small amount of remaining solid material is converted to useful fertilizing soil by natural decomposition. The remaining human solid waste if properly composted is safe to use as a </a:t>
            </a:r>
            <a:r>
              <a:rPr lang="en-US" sz="1200" b="0" i="0" kern="1200" baseline="0" dirty="0" err="1" smtClean="0">
                <a:solidFill>
                  <a:schemeClr val="tx1"/>
                </a:solidFill>
                <a:effectLst/>
                <a:latin typeface="+mn-lt"/>
                <a:ea typeface="+mn-ea"/>
                <a:cs typeface="+mn-cs"/>
              </a:rPr>
              <a:t>fertiliser</a:t>
            </a:r>
            <a:r>
              <a:rPr lang="en-US" sz="1200" b="0" i="0" kern="1200" baseline="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17</a:t>
            </a:fld>
            <a:endParaRPr lang="en-GB" dirty="0"/>
          </a:p>
        </p:txBody>
      </p:sp>
    </p:spTree>
    <p:extLst>
      <p:ext uri="{BB962C8B-B14F-4D97-AF65-F5344CB8AC3E}">
        <p14:creationId xmlns:p14="http://schemas.microsoft.com/office/powerpoint/2010/main" val="1632436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Credits: Team Alabama, Steve Rackley, </a:t>
            </a:r>
            <a:r>
              <a:rPr lang="en-US" sz="1200" b="0" i="0" kern="1200" dirty="0" smtClean="0">
                <a:solidFill>
                  <a:schemeClr val="tx1"/>
                </a:solidFill>
                <a:effectLst/>
                <a:latin typeface="+mn-lt"/>
                <a:ea typeface="+mn-ea"/>
                <a:cs typeface="+mn-cs"/>
              </a:rPr>
              <a:t>Dennis Schroeder/U.S. Department of Energy Solar Decathlon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18</a:t>
            </a:fld>
            <a:endParaRPr lang="en-GB" dirty="0"/>
          </a:p>
        </p:txBody>
      </p:sp>
    </p:spTree>
    <p:extLst>
      <p:ext uri="{BB962C8B-B14F-4D97-AF65-F5344CB8AC3E}">
        <p14:creationId xmlns:p14="http://schemas.microsoft.com/office/powerpoint/2010/main" val="3136248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Credits: Steve Rackley, UC </a:t>
            </a:r>
            <a:r>
              <a:rPr lang="en-US" dirty="0" smtClean="0"/>
              <a:t>Berkeley/UC</a:t>
            </a:r>
            <a:r>
              <a:rPr lang="en-US" baseline="0" dirty="0" smtClean="0"/>
              <a:t> </a:t>
            </a:r>
            <a:r>
              <a:rPr lang="en-US" baseline="0" dirty="0" smtClean="0"/>
              <a:t>Denver, Jack Dempsey, </a:t>
            </a:r>
            <a:r>
              <a:rPr lang="en-US" sz="1200" b="0" i="0" kern="1200" dirty="0" smtClean="0">
                <a:solidFill>
                  <a:schemeClr val="tx1"/>
                </a:solidFill>
                <a:effectLst/>
                <a:latin typeface="+mn-lt"/>
                <a:ea typeface="+mn-ea"/>
                <a:cs typeface="+mn-cs"/>
              </a:rPr>
              <a:t>Dennis Schroeder, John De La Rosa/U.S. Department of Energy Solar Decathlon</a:t>
            </a:r>
            <a:endParaRPr lang="en-US" baseline="0" dirty="0" smtClean="0"/>
          </a:p>
          <a:p>
            <a:endParaRPr lang="en-US" baseline="0" dirty="0" smtClean="0"/>
          </a:p>
          <a:p>
            <a:r>
              <a:rPr lang="en-US" baseline="0" dirty="0" smtClean="0"/>
              <a:t>The energy contest was won by Swiss Team, who was the only team to finish above the magic ‘$10’ net energy by the end of the competition.</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19</a:t>
            </a:fld>
            <a:endParaRPr lang="en-GB" dirty="0"/>
          </a:p>
        </p:txBody>
      </p:sp>
    </p:spTree>
    <p:extLst>
      <p:ext uri="{BB962C8B-B14F-4D97-AF65-F5344CB8AC3E}">
        <p14:creationId xmlns:p14="http://schemas.microsoft.com/office/powerpoint/2010/main" val="702949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Credits: Steve Rackley</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20</a:t>
            </a:fld>
            <a:endParaRPr lang="en-GB" dirty="0"/>
          </a:p>
        </p:txBody>
      </p:sp>
    </p:spTree>
    <p:extLst>
      <p:ext uri="{BB962C8B-B14F-4D97-AF65-F5344CB8AC3E}">
        <p14:creationId xmlns:p14="http://schemas.microsoft.com/office/powerpoint/2010/main" val="2962820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Credit: Steve Rackley</a:t>
            </a:r>
            <a:endParaRPr lang="en-US" dirty="0"/>
          </a:p>
        </p:txBody>
      </p:sp>
      <p:sp>
        <p:nvSpPr>
          <p:cNvPr id="4" name="Slide Number Placeholder 3"/>
          <p:cNvSpPr>
            <a:spLocks noGrp="1"/>
          </p:cNvSpPr>
          <p:nvPr>
            <p:ph type="sldNum" sz="quarter" idx="10"/>
          </p:nvPr>
        </p:nvSpPr>
        <p:spPr/>
        <p:txBody>
          <a:bodyPr/>
          <a:lstStyle/>
          <a:p>
            <a:fld id="{A31BA5D7-66EB-4D17-A265-DF22D013A5E8}" type="slidenum">
              <a:rPr lang="en-GB" smtClean="0"/>
              <a:t>21</a:t>
            </a:fld>
            <a:endParaRPr lang="en-GB" dirty="0"/>
          </a:p>
        </p:txBody>
      </p:sp>
    </p:spTree>
    <p:extLst>
      <p:ext uri="{BB962C8B-B14F-4D97-AF65-F5344CB8AC3E}">
        <p14:creationId xmlns:p14="http://schemas.microsoft.com/office/powerpoint/2010/main" val="365127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2078836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326688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397532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307335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1220208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3424238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145383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3470284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4117721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2995436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D9E0E-4E2F-426E-BA10-132E8DC1091C}" type="datetimeFigureOut">
              <a:rPr lang="en-GB" smtClean="0"/>
              <a:t>20/10/2017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944BD00-6EDB-4310-A846-06A07343FEDA}" type="slidenum">
              <a:rPr lang="en-GB" smtClean="0"/>
              <a:t>‹#›</a:t>
            </a:fld>
            <a:endParaRPr lang="en-GB" dirty="0"/>
          </a:p>
        </p:txBody>
      </p:sp>
    </p:spTree>
    <p:extLst>
      <p:ext uri="{BB962C8B-B14F-4D97-AF65-F5344CB8AC3E}">
        <p14:creationId xmlns:p14="http://schemas.microsoft.com/office/powerpoint/2010/main" val="425762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D9E0E-4E2F-426E-BA10-132E8DC1091C}" type="datetimeFigureOut">
              <a:rPr lang="en-GB" smtClean="0"/>
              <a:t>20/10/2017</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4BD00-6EDB-4310-A846-06A07343FEDA}" type="slidenum">
              <a:rPr lang="en-GB" smtClean="0"/>
              <a:t>‹#›</a:t>
            </a:fld>
            <a:endParaRPr lang="en-GB" dirty="0"/>
          </a:p>
        </p:txBody>
      </p:sp>
    </p:spTree>
    <p:extLst>
      <p:ext uri="{BB962C8B-B14F-4D97-AF65-F5344CB8AC3E}">
        <p14:creationId xmlns:p14="http://schemas.microsoft.com/office/powerpoint/2010/main" val="336306683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4.wdp"/><Relationship Id="rId18" Type="http://schemas.openxmlformats.org/officeDocument/2006/relationships/image" Target="../media/image10.png"/><Relationship Id="rId26" Type="http://schemas.openxmlformats.org/officeDocument/2006/relationships/image" Target="../media/image15.png"/><Relationship Id="rId3" Type="http://schemas.openxmlformats.org/officeDocument/2006/relationships/image" Target="../media/image1.gif"/><Relationship Id="rId21" Type="http://schemas.microsoft.com/office/2007/relationships/hdphoto" Target="../media/hdphoto8.wdp"/><Relationship Id="rId7" Type="http://schemas.microsoft.com/office/2007/relationships/hdphoto" Target="../media/hdphoto1.wdp"/><Relationship Id="rId12" Type="http://schemas.openxmlformats.org/officeDocument/2006/relationships/image" Target="../media/image7.png"/><Relationship Id="rId17" Type="http://schemas.microsoft.com/office/2007/relationships/hdphoto" Target="../media/hdphoto6.wdp"/><Relationship Id="rId25"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3.wdp"/><Relationship Id="rId24" Type="http://schemas.openxmlformats.org/officeDocument/2006/relationships/image" Target="../media/image13.png"/><Relationship Id="rId5" Type="http://schemas.openxmlformats.org/officeDocument/2006/relationships/image" Target="../media/image3.png"/><Relationship Id="rId15" Type="http://schemas.microsoft.com/office/2007/relationships/hdphoto" Target="../media/hdphoto5.wdp"/><Relationship Id="rId23" Type="http://schemas.microsoft.com/office/2007/relationships/hdphoto" Target="../media/hdphoto9.wdp"/><Relationship Id="rId10" Type="http://schemas.openxmlformats.org/officeDocument/2006/relationships/image" Target="../media/image6.png"/><Relationship Id="rId19" Type="http://schemas.microsoft.com/office/2007/relationships/hdphoto" Target="../media/hdphoto7.wdp"/><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8.png"/><Relationship Id="rId22"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hyperlink" Target="https://www.carbonbrief.org/energy-efficiency-policies-save-uk-homes-270-report-find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showerbob.co.uk/userfiles/images/ShowerBoB%20Infographic.JPG" TargetMode="External"/><Relationship Id="rId11" Type="http://schemas.openxmlformats.org/officeDocument/2006/relationships/image" Target="../media/image28.png"/><Relationship Id="rId5" Type="http://schemas.openxmlformats.org/officeDocument/2006/relationships/image" Target="../media/image25.png"/><Relationship Id="rId10" Type="http://schemas.openxmlformats.org/officeDocument/2006/relationships/hyperlink" Target="http://www.debatingeurope.eu/wp-content/uploads/2016/01/E4C-Energy-Security.jpg" TargetMode="External"/><Relationship Id="rId4" Type="http://schemas.openxmlformats.org/officeDocument/2006/relationships/image" Target="../media/image24.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18" Type="http://schemas.openxmlformats.org/officeDocument/2006/relationships/image" Target="../media/image33.jpeg"/><Relationship Id="rId3" Type="http://schemas.openxmlformats.org/officeDocument/2006/relationships/slide" Target="slide6.xml"/><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32.jpeg"/><Relationship Id="rId2" Type="http://schemas.openxmlformats.org/officeDocument/2006/relationships/notesSlide" Target="../notesSlides/notesSlide4.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slide" Target="slide9.xml"/><Relationship Id="rId5" Type="http://schemas.openxmlformats.org/officeDocument/2006/relationships/slide" Target="slide7.xml"/><Relationship Id="rId15" Type="http://schemas.openxmlformats.org/officeDocument/2006/relationships/slide" Target="slide17.xml"/><Relationship Id="rId10" Type="http://schemas.openxmlformats.org/officeDocument/2006/relationships/slide" Target="slide14.xml"/><Relationship Id="rId19" Type="http://schemas.openxmlformats.org/officeDocument/2006/relationships/image" Target="../media/image34.jpeg"/><Relationship Id="rId4" Type="http://schemas.openxmlformats.org/officeDocument/2006/relationships/image" Target="../media/image29.png"/><Relationship Id="rId9" Type="http://schemas.openxmlformats.org/officeDocument/2006/relationships/slide" Target="slide12.xml"/><Relationship Id="rId14" Type="http://schemas.openxmlformats.org/officeDocument/2006/relationships/slide" Target="slide15.xml"/></Relationships>
</file>

<file path=ppt/slides/_rels/slide6.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15.xml"/><Relationship Id="rId18" Type="http://schemas.openxmlformats.org/officeDocument/2006/relationships/image" Target="../media/image38.png"/><Relationship Id="rId3" Type="http://schemas.openxmlformats.org/officeDocument/2006/relationships/image" Target="../media/image29.png"/><Relationship Id="rId7" Type="http://schemas.openxmlformats.org/officeDocument/2006/relationships/slide" Target="slide10.xml"/><Relationship Id="rId12" Type="http://schemas.openxmlformats.org/officeDocument/2006/relationships/slide" Target="slide13.xml"/><Relationship Id="rId17" Type="http://schemas.openxmlformats.org/officeDocument/2006/relationships/image" Target="../media/image37.jpeg"/><Relationship Id="rId2" Type="http://schemas.openxmlformats.org/officeDocument/2006/relationships/notesSlide" Target="../notesSlides/notesSlide5.xml"/><Relationship Id="rId16"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1.xml"/><Relationship Id="rId5" Type="http://schemas.openxmlformats.org/officeDocument/2006/relationships/image" Target="../media/image30.png"/><Relationship Id="rId15" Type="http://schemas.openxmlformats.org/officeDocument/2006/relationships/slide" Target="slide17.xml"/><Relationship Id="rId10" Type="http://schemas.openxmlformats.org/officeDocument/2006/relationships/slide" Target="slide9.xml"/><Relationship Id="rId4" Type="http://schemas.openxmlformats.org/officeDocument/2006/relationships/slide" Target="slide7.xml"/><Relationship Id="rId9" Type="http://schemas.openxmlformats.org/officeDocument/2006/relationships/slide" Target="slide14.xml"/><Relationship Id="rId1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18" Type="http://schemas.openxmlformats.org/officeDocument/2006/relationships/image" Target="../media/image41.jpeg"/><Relationship Id="rId3" Type="http://schemas.openxmlformats.org/officeDocument/2006/relationships/image" Target="../media/image30.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40.jpeg"/><Relationship Id="rId2" Type="http://schemas.openxmlformats.org/officeDocument/2006/relationships/notesSlide" Target="../notesSlides/notesSlide6.xml"/><Relationship Id="rId16"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9.xml"/><Relationship Id="rId5" Type="http://schemas.openxmlformats.org/officeDocument/2006/relationships/image" Target="../media/image29.png"/><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8.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3" Type="http://schemas.openxmlformats.org/officeDocument/2006/relationships/image" Target="../media/image29.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43.jpeg"/><Relationship Id="rId2" Type="http://schemas.openxmlformats.org/officeDocument/2006/relationships/notesSlide" Target="../notesSlides/notesSlide7.xml"/><Relationship Id="rId16"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slide" Target="slide9.xml"/><Relationship Id="rId5" Type="http://schemas.openxmlformats.org/officeDocument/2006/relationships/slide" Target="slide7.xml"/><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18" Type="http://schemas.openxmlformats.org/officeDocument/2006/relationships/image" Target="../media/image46.png"/><Relationship Id="rId3" Type="http://schemas.openxmlformats.org/officeDocument/2006/relationships/image" Target="../media/image30.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45.jpeg"/><Relationship Id="rId2" Type="http://schemas.openxmlformats.org/officeDocument/2006/relationships/notesSlide" Target="../notesSlides/notesSlide8.xml"/><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9.xml"/><Relationship Id="rId5" Type="http://schemas.openxmlformats.org/officeDocument/2006/relationships/image" Target="../media/image29.png"/><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10.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3" Type="http://schemas.openxmlformats.org/officeDocument/2006/relationships/image" Target="../media/image29.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48.png"/><Relationship Id="rId2" Type="http://schemas.openxmlformats.org/officeDocument/2006/relationships/notesSlide" Target="../notesSlides/notesSlide9.xml"/><Relationship Id="rId16"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slide" Target="slide9.xml"/><Relationship Id="rId5" Type="http://schemas.openxmlformats.org/officeDocument/2006/relationships/slide" Target="slide7.xml"/><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11.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18" Type="http://schemas.openxmlformats.org/officeDocument/2006/relationships/image" Target="../media/image51.jpeg"/><Relationship Id="rId3" Type="http://schemas.openxmlformats.org/officeDocument/2006/relationships/image" Target="../media/image30.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50.jpeg"/><Relationship Id="rId2" Type="http://schemas.openxmlformats.org/officeDocument/2006/relationships/notesSlide" Target="../notesSlides/notesSlide10.xml"/><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9.xml"/><Relationship Id="rId5" Type="http://schemas.openxmlformats.org/officeDocument/2006/relationships/image" Target="../media/image29.png"/><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1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3" Type="http://schemas.openxmlformats.org/officeDocument/2006/relationships/image" Target="../media/image29.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53.jpeg"/><Relationship Id="rId2" Type="http://schemas.openxmlformats.org/officeDocument/2006/relationships/notesSlide" Target="../notesSlides/notesSlide11.xml"/><Relationship Id="rId16"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slide" Target="slide9.xml"/><Relationship Id="rId5" Type="http://schemas.openxmlformats.org/officeDocument/2006/relationships/slide" Target="slide7.xml"/><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13.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18" Type="http://schemas.openxmlformats.org/officeDocument/2006/relationships/image" Target="../media/image56.png"/><Relationship Id="rId3" Type="http://schemas.openxmlformats.org/officeDocument/2006/relationships/image" Target="../media/image30.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55.png"/><Relationship Id="rId2" Type="http://schemas.openxmlformats.org/officeDocument/2006/relationships/notesSlide" Target="../notesSlides/notesSlide12.xml"/><Relationship Id="rId16"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9.xml"/><Relationship Id="rId5" Type="http://schemas.openxmlformats.org/officeDocument/2006/relationships/image" Target="../media/image29.png"/><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14.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18" Type="http://schemas.openxmlformats.org/officeDocument/2006/relationships/image" Target="../media/image59.jpeg"/><Relationship Id="rId3" Type="http://schemas.openxmlformats.org/officeDocument/2006/relationships/image" Target="../media/image29.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58.jpeg"/><Relationship Id="rId2" Type="http://schemas.openxmlformats.org/officeDocument/2006/relationships/notesSlide" Target="../notesSlides/notesSlide13.xml"/><Relationship Id="rId16"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slide" Target="slide9.xml"/><Relationship Id="rId5" Type="http://schemas.openxmlformats.org/officeDocument/2006/relationships/slide" Target="slide7.xml"/><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15.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3.xml"/><Relationship Id="rId18" Type="http://schemas.openxmlformats.org/officeDocument/2006/relationships/image" Target="../media/image62.jpeg"/><Relationship Id="rId3" Type="http://schemas.openxmlformats.org/officeDocument/2006/relationships/image" Target="../media/image30.png"/><Relationship Id="rId7" Type="http://schemas.openxmlformats.org/officeDocument/2006/relationships/slide" Target="slide8.xml"/><Relationship Id="rId12" Type="http://schemas.openxmlformats.org/officeDocument/2006/relationships/slide" Target="slide11.xml"/><Relationship Id="rId17" Type="http://schemas.openxmlformats.org/officeDocument/2006/relationships/image" Target="../media/image61.png"/><Relationship Id="rId2" Type="http://schemas.openxmlformats.org/officeDocument/2006/relationships/notesSlide" Target="../notesSlides/notesSlide14.xml"/><Relationship Id="rId16"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9.xml"/><Relationship Id="rId5" Type="http://schemas.openxmlformats.org/officeDocument/2006/relationships/image" Target="../media/image29.png"/><Relationship Id="rId15" Type="http://schemas.openxmlformats.org/officeDocument/2006/relationships/slide" Target="slide17.xml"/><Relationship Id="rId10" Type="http://schemas.openxmlformats.org/officeDocument/2006/relationships/slide" Target="slide14.xml"/><Relationship Id="rId4" Type="http://schemas.openxmlformats.org/officeDocument/2006/relationships/slide" Target="slide6.xml"/><Relationship Id="rId9" Type="http://schemas.openxmlformats.org/officeDocument/2006/relationships/slide" Target="slide12.xml"/><Relationship Id="rId14" Type="http://schemas.openxmlformats.org/officeDocument/2006/relationships/slide" Target="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jpeg"/><Relationship Id="rId7" Type="http://schemas.openxmlformats.org/officeDocument/2006/relationships/image" Target="../media/image6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30.png"/><Relationship Id="rId10" Type="http://schemas.openxmlformats.org/officeDocument/2006/relationships/image" Target="../media/image69.png"/><Relationship Id="rId4" Type="http://schemas.openxmlformats.org/officeDocument/2006/relationships/image" Target="../media/image64.png"/><Relationship Id="rId9" Type="http://schemas.openxmlformats.org/officeDocument/2006/relationships/image" Target="../media/image68.png"/></Relationships>
</file>

<file path=ppt/slides/_rels/slide17.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1.png"/><Relationship Id="rId7"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3.jpeg"/><Relationship Id="rId11" Type="http://schemas.openxmlformats.org/officeDocument/2006/relationships/image" Target="../media/image78.jpeg"/><Relationship Id="rId5" Type="http://schemas.openxmlformats.org/officeDocument/2006/relationships/image" Target="../media/image72.jpeg"/><Relationship Id="rId10" Type="http://schemas.openxmlformats.org/officeDocument/2006/relationships/image" Target="../media/image77.jpeg"/><Relationship Id="rId4" Type="http://schemas.openxmlformats.org/officeDocument/2006/relationships/image" Target="../media/image30.png"/><Relationship Id="rId9" Type="http://schemas.openxmlformats.org/officeDocument/2006/relationships/image" Target="../media/image76.jpeg"/></Relationships>
</file>

<file path=ppt/slides/_rels/slide1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9.png"/><Relationship Id="rId7" Type="http://schemas.openxmlformats.org/officeDocument/2006/relationships/image" Target="../media/image8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10" Type="http://schemas.openxmlformats.org/officeDocument/2006/relationships/image" Target="../media/image85.png"/><Relationship Id="rId4" Type="http://schemas.openxmlformats.org/officeDocument/2006/relationships/image" Target="../media/image30.png"/><Relationship Id="rId9" Type="http://schemas.openxmlformats.org/officeDocument/2006/relationships/image" Target="../media/image84.png"/></Relationships>
</file>

<file path=ppt/slides/_rels/slide1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image" Target="../media/image89.png"/><Relationship Id="rId12" Type="http://schemas.openxmlformats.org/officeDocument/2006/relationships/image" Target="../media/image9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jpeg"/><Relationship Id="rId10" Type="http://schemas.openxmlformats.org/officeDocument/2006/relationships/image" Target="../media/image92.png"/><Relationship Id="rId4" Type="http://schemas.openxmlformats.org/officeDocument/2006/relationships/image" Target="../media/image30.png"/><Relationship Id="rId9" Type="http://schemas.openxmlformats.org/officeDocument/2006/relationships/image" Target="../media/image91.png"/></Relationships>
</file>

<file path=ppt/slides/_rels/slide20.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94.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85.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hyperlink" Target="http://www.energysavingtrust.org.uk/home-energy-efficiency/energy-saving-quick-wins" TargetMode="External"/><Relationship Id="rId2" Type="http://schemas.openxmlformats.org/officeDocument/2006/relationships/hyperlink" Target="http://www.anglianwater.co.uk/environment/how-you-can-help/" TargetMode="Externa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1028"/>
          <p:cNvSpPr/>
          <p:nvPr/>
        </p:nvSpPr>
        <p:spPr>
          <a:xfrm>
            <a:off x="10154093" y="84860"/>
            <a:ext cx="1947012" cy="780811"/>
          </a:xfrm>
          <a:prstGeom prst="rect">
            <a:avLst/>
          </a:prstGeom>
          <a:ln w="57150">
            <a:solidFill>
              <a:srgbClr val="A84E6C"/>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2" name="Title 1"/>
          <p:cNvSpPr>
            <a:spLocks noGrp="1"/>
          </p:cNvSpPr>
          <p:nvPr>
            <p:ph type="ctrTitle"/>
          </p:nvPr>
        </p:nvSpPr>
        <p:spPr>
          <a:xfrm>
            <a:off x="117796" y="193050"/>
            <a:ext cx="8082019" cy="731984"/>
          </a:xfrm>
        </p:spPr>
        <p:txBody>
          <a:bodyPr>
            <a:noAutofit/>
          </a:bodyPr>
          <a:lstStyle/>
          <a:p>
            <a:pPr algn="l"/>
            <a:r>
              <a:rPr lang="en-GB" sz="2000" dirty="0">
                <a:solidFill>
                  <a:srgbClr val="FFC000"/>
                </a:solidFill>
                <a:latin typeface="Gill Sans MT" panose="020B0502020104020203" pitchFamily="34" charset="0"/>
              </a:rPr>
              <a:t>3.2 Challenges in the human environment</a:t>
            </a:r>
            <a:r>
              <a:rPr lang="en-GB" sz="2800" dirty="0">
                <a:latin typeface="Gill Sans MT" panose="020B0502020104020203" pitchFamily="34" charset="0"/>
              </a:rPr>
              <a:t/>
            </a:r>
            <a:br>
              <a:rPr lang="en-GB" sz="2800" dirty="0">
                <a:latin typeface="Gill Sans MT" panose="020B0502020104020203" pitchFamily="34" charset="0"/>
              </a:rPr>
            </a:br>
            <a:r>
              <a:rPr lang="en-GB" sz="2800" dirty="0">
                <a:latin typeface="Gill Sans MT" panose="020B0502020104020203" pitchFamily="34" charset="0"/>
              </a:rPr>
              <a:t>3.2.2 Section A: Urban issues and challenges</a:t>
            </a:r>
            <a:endParaRPr lang="en-GB" sz="5400" dirty="0">
              <a:solidFill>
                <a:srgbClr val="00B0F0"/>
              </a:solidFill>
              <a:latin typeface="Gill Sans MT" panose="020B0502020104020203" pitchFamily="34" charset="0"/>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11968" y="74758"/>
            <a:ext cx="780811" cy="780811"/>
          </a:xfrm>
          <a:prstGeom prst="rect">
            <a:avLst/>
          </a:prstGeom>
        </p:spPr>
      </p:pic>
      <p:pic>
        <p:nvPicPr>
          <p:cNvPr id="5" name="Picture 4" descr="Assessment and Qualifications Alliance - Wikipedia, the free ..."/>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238604" y="173768"/>
            <a:ext cx="1801239" cy="611169"/>
          </a:xfrm>
          <a:prstGeom prst="rect">
            <a:avLst/>
          </a:prstGeom>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52049" y="1034534"/>
            <a:ext cx="1525641" cy="1267456"/>
          </a:xfrm>
          <a:prstGeom prst="rect">
            <a:avLst/>
          </a:prstGeom>
        </p:spPr>
      </p:pic>
      <p:pic>
        <p:nvPicPr>
          <p:cNvPr id="14" name="Picture 13"/>
          <p:cNvPicPr>
            <a:picLocks noChangeAspect="1"/>
          </p:cNvPicPr>
          <p:nvPr/>
        </p:nvPicPr>
        <p:blipFill>
          <a:blip r:embed="rId6" cstate="email">
            <a:extLst>
              <a:ext uri="{BEBA8EAE-BF5A-486C-A8C5-ECC9F3942E4B}">
                <a14:imgProps xmlns:a14="http://schemas.microsoft.com/office/drawing/2010/main">
                  <a14:imgLayer r:embed="rId7">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1379354" y="1034534"/>
            <a:ext cx="1471757" cy="1265352"/>
          </a:xfrm>
          <a:prstGeom prst="rect">
            <a:avLst/>
          </a:prstGeom>
          <a:effectLst>
            <a:glow>
              <a:schemeClr val="accent1"/>
            </a:glow>
          </a:effectLst>
        </p:spPr>
      </p:pic>
      <p:pic>
        <p:nvPicPr>
          <p:cNvPr id="16" name="Picture 15"/>
          <p:cNvPicPr>
            <a:picLocks noChangeAspect="1"/>
          </p:cNvPicPr>
          <p:nvPr/>
        </p:nvPicPr>
        <p:blipFill>
          <a:blip r:embed="rId8" cstate="email">
            <a:extLst>
              <a:ext uri="{BEBA8EAE-BF5A-486C-A8C5-ECC9F3942E4B}">
                <a14:imgProps xmlns:a14="http://schemas.microsoft.com/office/drawing/2010/main">
                  <a14:imgLayer r:embed="rId9">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5877690" y="1036944"/>
            <a:ext cx="1595443" cy="1265352"/>
          </a:xfrm>
          <a:prstGeom prst="rect">
            <a:avLst/>
          </a:prstGeom>
        </p:spPr>
      </p:pic>
      <p:grpSp>
        <p:nvGrpSpPr>
          <p:cNvPr id="23" name="Group 22"/>
          <p:cNvGrpSpPr/>
          <p:nvPr/>
        </p:nvGrpSpPr>
        <p:grpSpPr>
          <a:xfrm>
            <a:off x="7473133" y="1036944"/>
            <a:ext cx="1608221" cy="1263528"/>
            <a:chOff x="5329767" y="2324169"/>
            <a:chExt cx="1996112" cy="1552575"/>
          </a:xfrm>
        </p:grpSpPr>
        <p:pic>
          <p:nvPicPr>
            <p:cNvPr id="20" name="Picture 19"/>
            <p:cNvPicPr>
              <a:picLocks noChangeAspect="1"/>
            </p:cNvPicPr>
            <p:nvPr/>
          </p:nvPicPr>
          <p:blipFill rotWithShape="1">
            <a:blip r:embed="rId10" cstate="email">
              <a:extLst>
                <a:ext uri="{BEBA8EAE-BF5A-486C-A8C5-ECC9F3942E4B}">
                  <a14:imgProps xmlns:a14="http://schemas.microsoft.com/office/drawing/2010/main">
                    <a14:imgLayer r:embed="rId11">
                      <a14:imgEffect>
                        <a14:brightnessContrast bright="-100000" contrast="-50000"/>
                      </a14:imgEffect>
                    </a14:imgLayer>
                  </a14:imgProps>
                </a:ext>
                <a:ext uri="{28A0092B-C50C-407E-A947-70E740481C1C}">
                  <a14:useLocalDpi xmlns:a14="http://schemas.microsoft.com/office/drawing/2010/main"/>
                </a:ext>
              </a:extLst>
            </a:blip>
            <a:srcRect l="7705"/>
            <a:stretch/>
          </p:blipFill>
          <p:spPr>
            <a:xfrm>
              <a:off x="5329767" y="2324169"/>
              <a:ext cx="685702" cy="1552575"/>
            </a:xfrm>
            <a:prstGeom prst="rect">
              <a:avLst/>
            </a:prstGeom>
          </p:spPr>
        </p:pic>
        <p:pic>
          <p:nvPicPr>
            <p:cNvPr id="21" name="Picture 20"/>
            <p:cNvPicPr>
              <a:picLocks noChangeAspect="1"/>
            </p:cNvPicPr>
            <p:nvPr/>
          </p:nvPicPr>
          <p:blipFill rotWithShape="1">
            <a:blip r:embed="rId12" cstate="email">
              <a:extLst>
                <a:ext uri="{BEBA8EAE-BF5A-486C-A8C5-ECC9F3942E4B}">
                  <a14:imgProps xmlns:a14="http://schemas.microsoft.com/office/drawing/2010/main">
                    <a14:imgLayer r:embed="rId13">
                      <a14:imgEffect>
                        <a14:brightnessContrast bright="-100000" contrast="-50000"/>
                      </a14:imgEffect>
                    </a14:imgLayer>
                  </a14:imgProps>
                </a:ext>
                <a:ext uri="{28A0092B-C50C-407E-A947-70E740481C1C}">
                  <a14:useLocalDpi xmlns:a14="http://schemas.microsoft.com/office/drawing/2010/main"/>
                </a:ext>
              </a:extLst>
            </a:blip>
            <a:srcRect l="14039" r="18448"/>
            <a:stretch/>
          </p:blipFill>
          <p:spPr>
            <a:xfrm>
              <a:off x="5973232" y="2324169"/>
              <a:ext cx="651934" cy="1552575"/>
            </a:xfrm>
            <a:prstGeom prst="rect">
              <a:avLst/>
            </a:prstGeom>
          </p:spPr>
        </p:pic>
        <p:pic>
          <p:nvPicPr>
            <p:cNvPr id="22" name="Picture 21"/>
            <p:cNvPicPr>
              <a:picLocks noChangeAspect="1"/>
            </p:cNvPicPr>
            <p:nvPr/>
          </p:nvPicPr>
          <p:blipFill rotWithShape="1">
            <a:blip r:embed="rId14" cstate="email">
              <a:extLst>
                <a:ext uri="{BEBA8EAE-BF5A-486C-A8C5-ECC9F3942E4B}">
                  <a14:imgProps xmlns:a14="http://schemas.microsoft.com/office/drawing/2010/main">
                    <a14:imgLayer r:embed="rId15">
                      <a14:imgEffect>
                        <a14:saturation sat="0"/>
                      </a14:imgEffect>
                      <a14:imgEffect>
                        <a14:brightnessContrast bright="-100000" contrast="-50000"/>
                      </a14:imgEffect>
                    </a14:imgLayer>
                  </a14:imgProps>
                </a:ext>
                <a:ext uri="{28A0092B-C50C-407E-A947-70E740481C1C}">
                  <a14:useLocalDpi xmlns:a14="http://schemas.microsoft.com/office/drawing/2010/main"/>
                </a:ext>
              </a:extLst>
            </a:blip>
            <a:srcRect l="6667" r="8450"/>
            <a:stretch/>
          </p:blipFill>
          <p:spPr>
            <a:xfrm>
              <a:off x="6625166" y="2324169"/>
              <a:ext cx="700713" cy="1551854"/>
            </a:xfrm>
            <a:prstGeom prst="rect">
              <a:avLst/>
            </a:prstGeom>
          </p:spPr>
        </p:pic>
      </p:grpSp>
      <p:grpSp>
        <p:nvGrpSpPr>
          <p:cNvPr id="27" name="Group 26"/>
          <p:cNvGrpSpPr/>
          <p:nvPr/>
        </p:nvGrpSpPr>
        <p:grpSpPr>
          <a:xfrm>
            <a:off x="2847578" y="1034533"/>
            <a:ext cx="1504471" cy="1265352"/>
            <a:chOff x="1401976" y="934669"/>
            <a:chExt cx="1368836" cy="1123952"/>
          </a:xfrm>
        </p:grpSpPr>
        <p:pic>
          <p:nvPicPr>
            <p:cNvPr id="25" name="Picture 24"/>
            <p:cNvPicPr>
              <a:picLocks noChangeAspect="1"/>
            </p:cNvPicPr>
            <p:nvPr/>
          </p:nvPicPr>
          <p:blipFill>
            <a:blip r:embed="rId16">
              <a:extLst>
                <a:ext uri="{BEBA8EAE-BF5A-486C-A8C5-ECC9F3942E4B}">
                  <a14:imgProps xmlns:a14="http://schemas.microsoft.com/office/drawing/2010/main">
                    <a14:imgLayer r:embed="rId17">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1401976" y="934669"/>
              <a:ext cx="1368836" cy="714375"/>
            </a:xfrm>
            <a:prstGeom prst="rect">
              <a:avLst/>
            </a:prstGeom>
          </p:spPr>
        </p:pic>
        <p:pic>
          <p:nvPicPr>
            <p:cNvPr id="26" name="Picture 25"/>
            <p:cNvPicPr>
              <a:picLocks noChangeAspect="1"/>
            </p:cNvPicPr>
            <p:nvPr/>
          </p:nvPicPr>
          <p:blipFill rotWithShape="1">
            <a:blip r:embed="rId18" cstate="email">
              <a:extLst>
                <a:ext uri="{BEBA8EAE-BF5A-486C-A8C5-ECC9F3942E4B}">
                  <a14:imgProps xmlns:a14="http://schemas.microsoft.com/office/drawing/2010/main">
                    <a14:imgLayer r:embed="rId19">
                      <a14:imgEffect>
                        <a14:brightnessContrast bright="-100000" contrast="-50000"/>
                      </a14:imgEffect>
                    </a14:imgLayer>
                  </a14:imgProps>
                </a:ext>
                <a:ext uri="{28A0092B-C50C-407E-A947-70E740481C1C}">
                  <a14:useLocalDpi xmlns:a14="http://schemas.microsoft.com/office/drawing/2010/main"/>
                </a:ext>
              </a:extLst>
            </a:blip>
            <a:srcRect t="29182"/>
            <a:stretch/>
          </p:blipFill>
          <p:spPr>
            <a:xfrm>
              <a:off x="1401976" y="1549164"/>
              <a:ext cx="1365622" cy="509457"/>
            </a:xfrm>
            <a:prstGeom prst="rect">
              <a:avLst/>
            </a:prstGeom>
          </p:spPr>
        </p:pic>
      </p:grpSp>
      <p:pic>
        <p:nvPicPr>
          <p:cNvPr id="1024" name="Picture 1023"/>
          <p:cNvPicPr>
            <a:picLocks noChangeAspect="1"/>
          </p:cNvPicPr>
          <p:nvPr/>
        </p:nvPicPr>
        <p:blipFill>
          <a:blip r:embed="rId20" cstate="email">
            <a:grayscl/>
            <a:extLst>
              <a:ext uri="{BEBA8EAE-BF5A-486C-A8C5-ECC9F3942E4B}">
                <a14:imgProps xmlns:a14="http://schemas.microsoft.com/office/drawing/2010/main">
                  <a14:imgLayer r:embed="rId21">
                    <a14:imgEffect>
                      <a14:colorTemperature colorTemp="11500"/>
                    </a14:imgEffect>
                    <a14:imgEffect>
                      <a14:saturation sat="0"/>
                    </a14:imgEffect>
                    <a14:imgEffect>
                      <a14:brightnessContrast bright="-86000" contrast="-28000"/>
                    </a14:imgEffect>
                  </a14:imgLayer>
                </a14:imgProps>
              </a:ext>
              <a:ext uri="{28A0092B-C50C-407E-A947-70E740481C1C}">
                <a14:useLocalDpi xmlns:a14="http://schemas.microsoft.com/office/drawing/2010/main"/>
              </a:ext>
            </a:extLst>
          </a:blip>
          <a:stretch>
            <a:fillRect/>
          </a:stretch>
        </p:blipFill>
        <p:spPr>
          <a:xfrm>
            <a:off x="-18151" y="1034534"/>
            <a:ext cx="1434000" cy="1258244"/>
          </a:xfrm>
          <a:prstGeom prst="rect">
            <a:avLst/>
          </a:prstGeom>
        </p:spPr>
      </p:pic>
      <p:pic>
        <p:nvPicPr>
          <p:cNvPr id="1025" name="Picture 1024"/>
          <p:cNvPicPr>
            <a:picLocks noChangeAspect="1"/>
          </p:cNvPicPr>
          <p:nvPr/>
        </p:nvPicPr>
        <p:blipFill>
          <a:blip r:embed="rId22" cstate="email">
            <a:extLst>
              <a:ext uri="{BEBA8EAE-BF5A-486C-A8C5-ECC9F3942E4B}">
                <a14:imgProps xmlns:a14="http://schemas.microsoft.com/office/drawing/2010/main">
                  <a14:imgLayer r:embed="rId23">
                    <a14:imgEffect>
                      <a14:brightnessContrast bright="-100000" contrast="-50000"/>
                    </a14:imgEffect>
                  </a14:imgLayer>
                </a14:imgProps>
              </a:ext>
              <a:ext uri="{28A0092B-C50C-407E-A947-70E740481C1C}">
                <a14:useLocalDpi xmlns:a14="http://schemas.microsoft.com/office/drawing/2010/main"/>
              </a:ext>
            </a:extLst>
          </a:blip>
          <a:stretch>
            <a:fillRect/>
          </a:stretch>
        </p:blipFill>
        <p:spPr>
          <a:xfrm>
            <a:off x="9081354" y="1032464"/>
            <a:ext cx="1711842" cy="1267421"/>
          </a:xfrm>
          <a:prstGeom prst="rect">
            <a:avLst/>
          </a:prstGeom>
        </p:spPr>
      </p:pic>
      <p:sp>
        <p:nvSpPr>
          <p:cNvPr id="19" name="Title 1"/>
          <p:cNvSpPr txBox="1">
            <a:spLocks/>
          </p:cNvSpPr>
          <p:nvPr/>
        </p:nvSpPr>
        <p:spPr>
          <a:xfrm>
            <a:off x="344854" y="2681336"/>
            <a:ext cx="11659436" cy="834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smtClean="0">
                <a:latin typeface="Gill Sans MT" panose="020B0502020104020203" pitchFamily="34" charset="0"/>
              </a:rPr>
              <a:t>Urban sustainability</a:t>
            </a:r>
            <a:br>
              <a:rPr lang="en-GB" sz="4400" dirty="0" smtClean="0">
                <a:latin typeface="Gill Sans MT" panose="020B0502020104020203" pitchFamily="34" charset="0"/>
              </a:rPr>
            </a:br>
            <a:r>
              <a:rPr lang="en-GB" sz="3600" dirty="0">
                <a:solidFill>
                  <a:srgbClr val="FFC000"/>
                </a:solidFill>
                <a:latin typeface="Gill Sans MT" panose="020B0502020104020203" pitchFamily="34" charset="0"/>
              </a:rPr>
              <a:t>	</a:t>
            </a:r>
            <a:r>
              <a:rPr lang="en-GB" sz="3600" dirty="0">
                <a:solidFill>
                  <a:srgbClr val="F89D2A"/>
                </a:solidFill>
                <a:latin typeface="Gill Sans MT" panose="020B0502020104020203" pitchFamily="34" charset="0"/>
              </a:rPr>
              <a:t>- </a:t>
            </a:r>
            <a:r>
              <a:rPr lang="en-GB" sz="3600" dirty="0" smtClean="0">
                <a:solidFill>
                  <a:srgbClr val="F89D2A"/>
                </a:solidFill>
                <a:latin typeface="Gill Sans MT" panose="020B0502020104020203" pitchFamily="34" charset="0"/>
              </a:rPr>
              <a:t>Ideas from the Solar Decathlon 2017</a:t>
            </a:r>
            <a:endParaRPr lang="en-GB" sz="8000" dirty="0">
              <a:solidFill>
                <a:srgbClr val="F89D2A"/>
              </a:solidFill>
              <a:latin typeface="Gill Sans MT" panose="020B0502020104020203" pitchFamily="34" charset="0"/>
            </a:endParaRPr>
          </a:p>
        </p:txBody>
      </p:sp>
      <p:sp>
        <p:nvSpPr>
          <p:cNvPr id="7" name="Rectangle 6"/>
          <p:cNvSpPr/>
          <p:nvPr/>
        </p:nvSpPr>
        <p:spPr>
          <a:xfrm>
            <a:off x="0" y="6488668"/>
            <a:ext cx="12004290" cy="369332"/>
          </a:xfrm>
          <a:prstGeom prst="rect">
            <a:avLst/>
          </a:prstGeom>
        </p:spPr>
        <p:txBody>
          <a:bodyPr wrap="square">
            <a:spAutoFit/>
          </a:bodyPr>
          <a:lstStyle/>
          <a:p>
            <a:r>
              <a:rPr lang="en-GB" dirty="0">
                <a:latin typeface="Gill Sans MT" panose="020B0502020104020203" pitchFamily="34" charset="0"/>
              </a:rPr>
              <a:t>Min. </a:t>
            </a:r>
            <a:r>
              <a:rPr lang="en-GB" dirty="0" smtClean="0">
                <a:latin typeface="Gill Sans MT" panose="020B0502020104020203" pitchFamily="34" charset="0"/>
              </a:rPr>
              <a:t>focus </a:t>
            </a:r>
            <a:r>
              <a:rPr lang="en-GB" dirty="0">
                <a:latin typeface="Gill Sans MT" panose="020B0502020104020203" pitchFamily="34" charset="0"/>
              </a:rPr>
              <a:t>time: </a:t>
            </a:r>
            <a:r>
              <a:rPr lang="en-GB" dirty="0" smtClean="0">
                <a:latin typeface="Gill Sans MT" panose="020B0502020104020203" pitchFamily="34" charset="0"/>
              </a:rPr>
              <a:t>20 </a:t>
            </a:r>
            <a:r>
              <a:rPr lang="en-GB" dirty="0" err="1" smtClean="0">
                <a:latin typeface="Gill Sans MT" panose="020B0502020104020203" pitchFamily="34" charset="0"/>
              </a:rPr>
              <a:t>mins</a:t>
            </a:r>
            <a:r>
              <a:rPr lang="en-GB" dirty="0" smtClean="0">
                <a:latin typeface="Gill Sans MT" panose="020B0502020104020203" pitchFamily="34" charset="0"/>
              </a:rPr>
              <a:t> for objectives only </a:t>
            </a:r>
            <a:r>
              <a:rPr lang="en-GB" dirty="0" smtClean="0">
                <a:latin typeface="Gill Sans MT" panose="020B0502020104020203" pitchFamily="34" charset="0"/>
              </a:rPr>
              <a:t>(can </a:t>
            </a:r>
            <a:r>
              <a:rPr lang="en-GB" dirty="0" smtClean="0">
                <a:latin typeface="Gill Sans MT" panose="020B0502020104020203" pitchFamily="34" charset="0"/>
              </a:rPr>
              <a:t>be used as part of a lesson, homework or extra-curricular activity)</a:t>
            </a:r>
            <a:endParaRPr lang="en-GB" dirty="0"/>
          </a:p>
        </p:txBody>
      </p:sp>
      <p:pic>
        <p:nvPicPr>
          <p:cNvPr id="3" name="Picture 2">
            <a:extLst>
              <a:ext uri="{FF2B5EF4-FFF2-40B4-BE49-F238E27FC236}">
                <a16:creationId xmlns:a16="http://schemas.microsoft.com/office/drawing/2014/main" id="{AE8E2D77-0C25-4E12-AB68-D1F0D9C9AFBB}"/>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a:stretch/>
        </p:blipFill>
        <p:spPr>
          <a:xfrm>
            <a:off x="1379354" y="4016879"/>
            <a:ext cx="9263676" cy="395193"/>
          </a:xfrm>
          <a:prstGeom prst="rect">
            <a:avLst/>
          </a:prstGeom>
        </p:spPr>
      </p:pic>
      <p:pic>
        <p:nvPicPr>
          <p:cNvPr id="8" name="Picture 7"/>
          <p:cNvPicPr>
            <a:picLocks noChangeAspect="1"/>
          </p:cNvPicPr>
          <p:nvPr/>
        </p:nvPicPr>
        <p:blipFill>
          <a:blip r:embed="rId25"/>
          <a:stretch>
            <a:fillRect/>
          </a:stretch>
        </p:blipFill>
        <p:spPr>
          <a:xfrm>
            <a:off x="1379353" y="4403340"/>
            <a:ext cx="9263677" cy="869319"/>
          </a:xfrm>
          <a:prstGeom prst="rect">
            <a:avLst/>
          </a:prstGeom>
        </p:spPr>
      </p:pic>
      <p:sp>
        <p:nvSpPr>
          <p:cNvPr id="12" name="Rectangle 11"/>
          <p:cNvSpPr/>
          <p:nvPr/>
        </p:nvSpPr>
        <p:spPr>
          <a:xfrm>
            <a:off x="4348517" y="4985359"/>
            <a:ext cx="1914497" cy="287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170" name="Picture 2" descr="Image result for noaa"/>
          <p:cNvPicPr>
            <a:picLocks noChangeAspect="1" noChangeArrowheads="1"/>
          </p:cNvPicPr>
          <p:nvPr/>
        </p:nvPicPr>
        <p:blipFill>
          <a:blip r:embed="rId26" cstate="hqprint">
            <a:extLst>
              <a:ext uri="{28A0092B-C50C-407E-A947-70E740481C1C}">
                <a14:useLocalDpi xmlns:a14="http://schemas.microsoft.com/office/drawing/2010/main" val="0"/>
              </a:ext>
            </a:extLst>
          </a:blip>
          <a:srcRect/>
          <a:stretch>
            <a:fillRect/>
          </a:stretch>
        </p:blipFill>
        <p:spPr bwMode="auto">
          <a:xfrm>
            <a:off x="8225779" y="-9838"/>
            <a:ext cx="932928" cy="9348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442340" y="33029"/>
            <a:ext cx="3088114" cy="276999"/>
          </a:xfrm>
          <a:prstGeom prst="rect">
            <a:avLst/>
          </a:prstGeom>
          <a:noFill/>
        </p:spPr>
        <p:txBody>
          <a:bodyPr wrap="square" rtlCol="0">
            <a:spAutoFit/>
          </a:bodyPr>
          <a:lstStyle/>
          <a:p>
            <a:r>
              <a:rPr lang="en-US" sz="1200" b="1" i="1" dirty="0" smtClean="0">
                <a:solidFill>
                  <a:schemeClr val="tx1">
                    <a:lumMod val="85000"/>
                  </a:schemeClr>
                </a:solidFill>
              </a:rPr>
              <a:t>S.Rackley (FEHS Geog/NOAA Affiliate 2017) </a:t>
            </a:r>
            <a:endParaRPr lang="en-US" sz="1200" b="1" i="1" dirty="0">
              <a:solidFill>
                <a:schemeClr val="tx1">
                  <a:lumMod val="85000"/>
                </a:schemeClr>
              </a:solidFill>
            </a:endParaRPr>
          </a:p>
        </p:txBody>
      </p:sp>
    </p:spTree>
    <p:extLst>
      <p:ext uri="{BB962C8B-B14F-4D97-AF65-F5344CB8AC3E}">
        <p14:creationId xmlns:p14="http://schemas.microsoft.com/office/powerpoint/2010/main" val="35498895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4084" y="270816"/>
            <a:ext cx="11478859" cy="5597715"/>
          </a:xfrm>
          <a:prstGeom prst="rect">
            <a:avLst/>
          </a:prstGeom>
        </p:spPr>
      </p:pic>
      <p:sp>
        <p:nvSpPr>
          <p:cNvPr id="5" name="Rectangle 4"/>
          <p:cNvSpPr/>
          <p:nvPr/>
        </p:nvSpPr>
        <p:spPr>
          <a:xfrm>
            <a:off x="361378" y="1596784"/>
            <a:ext cx="2641128" cy="1201003"/>
          </a:xfrm>
          <a:prstGeom prst="rect">
            <a:avLst/>
          </a:prstGeom>
          <a:noFill/>
          <a:ln w="762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6" name="Rectangle 5"/>
          <p:cNvSpPr/>
          <p:nvPr/>
        </p:nvSpPr>
        <p:spPr>
          <a:xfrm>
            <a:off x="347732" y="2922752"/>
            <a:ext cx="2641128" cy="1201003"/>
          </a:xfrm>
          <a:prstGeom prst="rect">
            <a:avLst/>
          </a:prstGeom>
          <a:noFill/>
          <a:ln w="762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9" name="TextBox 8"/>
          <p:cNvSpPr txBox="1"/>
          <p:nvPr/>
        </p:nvSpPr>
        <p:spPr>
          <a:xfrm>
            <a:off x="8857397" y="6100549"/>
            <a:ext cx="2798010" cy="523220"/>
          </a:xfrm>
          <a:prstGeom prst="rect">
            <a:avLst/>
          </a:prstGeom>
          <a:noFill/>
        </p:spPr>
        <p:txBody>
          <a:bodyPr wrap="none" rtlCol="0">
            <a:spAutoFit/>
          </a:bodyPr>
          <a:lstStyle/>
          <a:p>
            <a:r>
              <a:rPr lang="en-US" sz="2800" b="1" i="1" dirty="0" smtClean="0">
                <a:solidFill>
                  <a:srgbClr val="00B0F0"/>
                </a:solidFill>
              </a:rPr>
              <a:t>Problems/issues?</a:t>
            </a:r>
            <a:endParaRPr lang="en-US" sz="2800" b="1" i="1" dirty="0">
              <a:solidFill>
                <a:srgbClr val="00B0F0"/>
              </a:solidFill>
            </a:endParaRPr>
          </a:p>
        </p:txBody>
      </p:sp>
    </p:spTree>
    <p:extLst>
      <p:ext uri="{BB962C8B-B14F-4D97-AF65-F5344CB8AC3E}">
        <p14:creationId xmlns:p14="http://schemas.microsoft.com/office/powerpoint/2010/main" val="329775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722213" y="3153895"/>
            <a:ext cx="6465506" cy="631879"/>
          </a:xfrm>
        </p:spPr>
        <p:txBody>
          <a:bodyPr>
            <a:normAutofit/>
          </a:bodyPr>
          <a:lstStyle/>
          <a:p>
            <a:r>
              <a:rPr lang="en-US" sz="3600" dirty="0" smtClean="0"/>
              <a:t>Water &amp; Energy: UK Domestic Use</a:t>
            </a:r>
            <a:endParaRPr lang="en-US" sz="3600" dirty="0"/>
          </a:p>
        </p:txBody>
      </p:sp>
      <p:pic>
        <p:nvPicPr>
          <p:cNvPr id="7" name="Picture 6"/>
          <p:cNvPicPr>
            <a:picLocks noChangeAspect="1"/>
          </p:cNvPicPr>
          <p:nvPr/>
        </p:nvPicPr>
        <p:blipFill>
          <a:blip r:embed="rId3"/>
          <a:stretch>
            <a:fillRect/>
          </a:stretch>
        </p:blipFill>
        <p:spPr>
          <a:xfrm>
            <a:off x="1013467" y="237081"/>
            <a:ext cx="3639973" cy="1716854"/>
          </a:xfrm>
          <a:prstGeom prst="rect">
            <a:avLst/>
          </a:prstGeom>
        </p:spPr>
      </p:pic>
      <p:pic>
        <p:nvPicPr>
          <p:cNvPr id="8" name="Picture 7"/>
          <p:cNvPicPr>
            <a:picLocks noChangeAspect="1"/>
          </p:cNvPicPr>
          <p:nvPr/>
        </p:nvPicPr>
        <p:blipFill>
          <a:blip r:embed="rId4"/>
          <a:stretch>
            <a:fillRect/>
          </a:stretch>
        </p:blipFill>
        <p:spPr>
          <a:xfrm>
            <a:off x="4653440" y="237081"/>
            <a:ext cx="3322138" cy="3079325"/>
          </a:xfrm>
          <a:prstGeom prst="rect">
            <a:avLst/>
          </a:prstGeom>
        </p:spPr>
      </p:pic>
      <p:pic>
        <p:nvPicPr>
          <p:cNvPr id="9" name="Picture 8"/>
          <p:cNvPicPr>
            <a:picLocks noChangeAspect="1"/>
          </p:cNvPicPr>
          <p:nvPr/>
        </p:nvPicPr>
        <p:blipFill>
          <a:blip r:embed="rId5"/>
          <a:stretch>
            <a:fillRect/>
          </a:stretch>
        </p:blipFill>
        <p:spPr>
          <a:xfrm>
            <a:off x="1013467" y="2063119"/>
            <a:ext cx="3639973" cy="1786340"/>
          </a:xfrm>
          <a:prstGeom prst="rect">
            <a:avLst/>
          </a:prstGeom>
        </p:spPr>
      </p:pic>
      <p:pic>
        <p:nvPicPr>
          <p:cNvPr id="10" name="Picture 9"/>
          <p:cNvPicPr>
            <a:picLocks noChangeAspect="1"/>
          </p:cNvPicPr>
          <p:nvPr/>
        </p:nvPicPr>
        <p:blipFill>
          <a:blip r:embed="rId6"/>
          <a:stretch>
            <a:fillRect/>
          </a:stretch>
        </p:blipFill>
        <p:spPr>
          <a:xfrm>
            <a:off x="6632812" y="3462224"/>
            <a:ext cx="5347079" cy="3267660"/>
          </a:xfrm>
          <a:prstGeom prst="rect">
            <a:avLst/>
          </a:prstGeom>
        </p:spPr>
      </p:pic>
      <p:pic>
        <p:nvPicPr>
          <p:cNvPr id="12" name="Picture 11"/>
          <p:cNvPicPr>
            <a:picLocks noChangeAspect="1"/>
          </p:cNvPicPr>
          <p:nvPr/>
        </p:nvPicPr>
        <p:blipFill>
          <a:blip r:embed="rId7"/>
          <a:stretch>
            <a:fillRect/>
          </a:stretch>
        </p:blipFill>
        <p:spPr>
          <a:xfrm>
            <a:off x="1382866" y="3995277"/>
            <a:ext cx="5236298" cy="2734607"/>
          </a:xfrm>
          <a:prstGeom prst="rect">
            <a:avLst/>
          </a:prstGeom>
        </p:spPr>
      </p:pic>
      <p:pic>
        <p:nvPicPr>
          <p:cNvPr id="13" name="Picture 12"/>
          <p:cNvPicPr>
            <a:picLocks noChangeAspect="1"/>
          </p:cNvPicPr>
          <p:nvPr/>
        </p:nvPicPr>
        <p:blipFill>
          <a:blip r:embed="rId8"/>
          <a:stretch>
            <a:fillRect/>
          </a:stretch>
        </p:blipFill>
        <p:spPr>
          <a:xfrm>
            <a:off x="8120417" y="768203"/>
            <a:ext cx="3859473" cy="2701631"/>
          </a:xfrm>
          <a:prstGeom prst="rect">
            <a:avLst/>
          </a:prstGeom>
        </p:spPr>
      </p:pic>
    </p:spTree>
    <p:extLst>
      <p:ext uri="{BB962C8B-B14F-4D97-AF65-F5344CB8AC3E}">
        <p14:creationId xmlns:p14="http://schemas.microsoft.com/office/powerpoint/2010/main" val="4277502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61910" y="3231811"/>
            <a:ext cx="6612340" cy="476264"/>
          </a:xfrm>
        </p:spPr>
        <p:txBody>
          <a:bodyPr>
            <a:noAutofit/>
          </a:bodyPr>
          <a:lstStyle/>
          <a:p>
            <a:pPr algn="ctr"/>
            <a:r>
              <a:rPr lang="en-US" sz="2800" dirty="0" smtClean="0"/>
              <a:t>Why should we conserve water &amp; energy?</a:t>
            </a:r>
            <a:endParaRPr lang="en-US" sz="2800" dirty="0"/>
          </a:p>
        </p:txBody>
      </p:sp>
      <p:pic>
        <p:nvPicPr>
          <p:cNvPr id="5" name="Picture 4"/>
          <p:cNvPicPr>
            <a:picLocks noChangeAspect="1"/>
          </p:cNvPicPr>
          <p:nvPr/>
        </p:nvPicPr>
        <p:blipFill>
          <a:blip r:embed="rId3"/>
          <a:stretch>
            <a:fillRect/>
          </a:stretch>
        </p:blipFill>
        <p:spPr>
          <a:xfrm>
            <a:off x="852982" y="163773"/>
            <a:ext cx="4568526" cy="6612340"/>
          </a:xfrm>
          <a:prstGeom prst="rect">
            <a:avLst/>
          </a:prstGeom>
        </p:spPr>
      </p:pic>
      <p:pic>
        <p:nvPicPr>
          <p:cNvPr id="6" name="Picture 5"/>
          <p:cNvPicPr>
            <a:picLocks noChangeAspect="1"/>
          </p:cNvPicPr>
          <p:nvPr/>
        </p:nvPicPr>
        <p:blipFill>
          <a:blip r:embed="rId4"/>
          <a:stretch>
            <a:fillRect/>
          </a:stretch>
        </p:blipFill>
        <p:spPr>
          <a:xfrm>
            <a:off x="5421508" y="163773"/>
            <a:ext cx="5667375" cy="1543050"/>
          </a:xfrm>
          <a:prstGeom prst="rect">
            <a:avLst/>
          </a:prstGeom>
        </p:spPr>
      </p:pic>
      <p:pic>
        <p:nvPicPr>
          <p:cNvPr id="7" name="Picture 6"/>
          <p:cNvPicPr>
            <a:picLocks noChangeAspect="1"/>
          </p:cNvPicPr>
          <p:nvPr/>
        </p:nvPicPr>
        <p:blipFill>
          <a:blip r:embed="rId5"/>
          <a:stretch>
            <a:fillRect/>
          </a:stretch>
        </p:blipFill>
        <p:spPr>
          <a:xfrm>
            <a:off x="5421508" y="1706823"/>
            <a:ext cx="2533650" cy="1190625"/>
          </a:xfrm>
          <a:prstGeom prst="rect">
            <a:avLst/>
          </a:prstGeom>
        </p:spPr>
      </p:pic>
      <p:sp>
        <p:nvSpPr>
          <p:cNvPr id="8" name="TextBox 7"/>
          <p:cNvSpPr txBox="1"/>
          <p:nvPr/>
        </p:nvSpPr>
        <p:spPr>
          <a:xfrm>
            <a:off x="7001299" y="1631341"/>
            <a:ext cx="1730730" cy="369332"/>
          </a:xfrm>
          <a:prstGeom prst="rect">
            <a:avLst/>
          </a:prstGeom>
          <a:noFill/>
        </p:spPr>
        <p:txBody>
          <a:bodyPr wrap="none" rtlCol="0">
            <a:spAutoFit/>
          </a:bodyPr>
          <a:lstStyle/>
          <a:p>
            <a:r>
              <a:rPr lang="en-US" b="1" dirty="0" smtClean="0"/>
              <a:t>&lt;&lt;&lt;&lt;&lt; </a:t>
            </a:r>
            <a:r>
              <a:rPr lang="en-US" b="1" dirty="0" smtClean="0">
                <a:solidFill>
                  <a:srgbClr val="FFFF00"/>
                </a:solidFill>
              </a:rPr>
              <a:t>That’s us!</a:t>
            </a:r>
            <a:endParaRPr lang="en-US" b="1" dirty="0">
              <a:solidFill>
                <a:srgbClr val="FFFF00"/>
              </a:solidFill>
            </a:endParaRPr>
          </a:p>
        </p:txBody>
      </p:sp>
      <p:sp>
        <p:nvSpPr>
          <p:cNvPr id="9" name="Rectangle 8"/>
          <p:cNvSpPr/>
          <p:nvPr/>
        </p:nvSpPr>
        <p:spPr>
          <a:xfrm>
            <a:off x="5868537" y="6238965"/>
            <a:ext cx="6418995" cy="523220"/>
          </a:xfrm>
          <a:prstGeom prst="rect">
            <a:avLst/>
          </a:prstGeom>
        </p:spPr>
        <p:txBody>
          <a:bodyPr wrap="square">
            <a:spAutoFit/>
          </a:bodyPr>
          <a:lstStyle/>
          <a:p>
            <a:r>
              <a:rPr lang="en-US" sz="1400" dirty="0" smtClean="0"/>
              <a:t>Also worth a look: </a:t>
            </a:r>
            <a:r>
              <a:rPr lang="en-US" sz="1400" dirty="0" smtClean="0">
                <a:hlinkClick r:id="rId6"/>
              </a:rPr>
              <a:t>http</a:t>
            </a:r>
            <a:r>
              <a:rPr lang="en-US" sz="1400" dirty="0">
                <a:hlinkClick r:id="rId6"/>
              </a:rPr>
              <a:t>://</a:t>
            </a:r>
            <a:r>
              <a:rPr lang="en-US" sz="1400" dirty="0" smtClean="0">
                <a:hlinkClick r:id="rId6"/>
              </a:rPr>
              <a:t>www.showerbob.co.uk/userfiles/images/ShowerBoB%20Infographic.JPG</a:t>
            </a:r>
            <a:r>
              <a:rPr lang="en-US" sz="1400" dirty="0" smtClean="0"/>
              <a:t> </a:t>
            </a:r>
            <a:endParaRPr lang="en-US" sz="1400" dirty="0"/>
          </a:p>
        </p:txBody>
      </p:sp>
      <p:pic>
        <p:nvPicPr>
          <p:cNvPr id="11" name="Picture 10">
            <a:hlinkClick r:id="rId7"/>
          </p:cNvPr>
          <p:cNvPicPr>
            <a:picLocks noChangeAspect="1"/>
          </p:cNvPicPr>
          <p:nvPr/>
        </p:nvPicPr>
        <p:blipFill>
          <a:blip r:embed="rId8"/>
          <a:stretch>
            <a:fillRect/>
          </a:stretch>
        </p:blipFill>
        <p:spPr>
          <a:xfrm>
            <a:off x="8546340" y="2105780"/>
            <a:ext cx="3139343" cy="1327988"/>
          </a:xfrm>
          <a:prstGeom prst="rect">
            <a:avLst/>
          </a:prstGeom>
        </p:spPr>
      </p:pic>
      <p:pic>
        <p:nvPicPr>
          <p:cNvPr id="13" name="Picture 12"/>
          <p:cNvPicPr>
            <a:picLocks noChangeAspect="1"/>
          </p:cNvPicPr>
          <p:nvPr/>
        </p:nvPicPr>
        <p:blipFill>
          <a:blip r:embed="rId9"/>
          <a:stretch>
            <a:fillRect/>
          </a:stretch>
        </p:blipFill>
        <p:spPr>
          <a:xfrm>
            <a:off x="8546340" y="3433768"/>
            <a:ext cx="3139343" cy="3024255"/>
          </a:xfrm>
          <a:prstGeom prst="rect">
            <a:avLst/>
          </a:prstGeom>
        </p:spPr>
      </p:pic>
      <p:pic>
        <p:nvPicPr>
          <p:cNvPr id="14" name="Picture 13">
            <a:hlinkClick r:id="rId10"/>
          </p:cNvPr>
          <p:cNvPicPr>
            <a:picLocks noChangeAspect="1"/>
          </p:cNvPicPr>
          <p:nvPr/>
        </p:nvPicPr>
        <p:blipFill>
          <a:blip r:embed="rId11"/>
          <a:stretch>
            <a:fillRect/>
          </a:stretch>
        </p:blipFill>
        <p:spPr>
          <a:xfrm>
            <a:off x="6305266" y="3166989"/>
            <a:ext cx="2241074" cy="2936932"/>
          </a:xfrm>
          <a:prstGeom prst="rect">
            <a:avLst/>
          </a:prstGeom>
        </p:spPr>
      </p:pic>
    </p:spTree>
    <p:extLst>
      <p:ext uri="{BB962C8B-B14F-4D97-AF65-F5344CB8AC3E}">
        <p14:creationId xmlns:p14="http://schemas.microsoft.com/office/powerpoint/2010/main" val="292632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465501" y="19292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3" name="Content Placeholder 2">
            <a:extLst>
              <a:ext uri="{FF2B5EF4-FFF2-40B4-BE49-F238E27FC236}">
                <a16:creationId xmlns:a16="http://schemas.microsoft.com/office/drawing/2014/main" id="{D147F9F0-4EE0-4CA5-AEA7-6FE9F56A4FEC}"/>
              </a:ext>
            </a:extLst>
          </p:cNvPr>
          <p:cNvSpPr>
            <a:spLocks noGrp="1"/>
          </p:cNvSpPr>
          <p:nvPr>
            <p:ph idx="1"/>
          </p:nvPr>
        </p:nvSpPr>
        <p:spPr>
          <a:xfrm>
            <a:off x="8473128" y="1041562"/>
            <a:ext cx="3582445" cy="4895239"/>
          </a:xfrm>
        </p:spPr>
        <p:txBody>
          <a:bodyPr>
            <a:noAutofit/>
          </a:bodyPr>
          <a:lstStyle/>
          <a:p>
            <a:pPr marL="0" indent="0" algn="r">
              <a:buNone/>
            </a:pPr>
            <a:r>
              <a:rPr lang="en-US" sz="2000" dirty="0" smtClean="0"/>
              <a:t>Run by the United States </a:t>
            </a:r>
            <a:r>
              <a:rPr lang="en-US" sz="2000" dirty="0"/>
              <a:t>Department of </a:t>
            </a:r>
            <a:r>
              <a:rPr lang="en-US" sz="2000" dirty="0" smtClean="0"/>
              <a:t>Energy the </a:t>
            </a:r>
            <a:r>
              <a:rPr lang="en-US" sz="2000" dirty="0"/>
              <a:t>Solar Decathlon is a </a:t>
            </a:r>
            <a:r>
              <a:rPr lang="en-US" sz="2000" dirty="0" smtClean="0"/>
              <a:t>competition for university students made </a:t>
            </a:r>
            <a:r>
              <a:rPr lang="en-US" sz="2000" dirty="0"/>
              <a:t>up of 10 contests that challenge student teams to design and build full-size, solar-powered houses. The winner of the competition is the team that best blends design excellence and smart energy production with innovation, market potential, and energy and water efficiency</a:t>
            </a:r>
            <a:r>
              <a:rPr lang="en-US" sz="2000" dirty="0" smtClean="0"/>
              <a:t>. It is held every two years; the 2017 competition took place in Denver, Colorado. </a:t>
            </a:r>
            <a:endParaRPr lang="en-GB" sz="2000" dirty="0"/>
          </a:p>
        </p:txBody>
      </p:sp>
      <p:sp>
        <p:nvSpPr>
          <p:cNvPr id="7" name="Oval 6"/>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hlinkClick r:id="rId3" action="ppaction://hlinksldjump"/>
          </p:cNvPr>
          <p:cNvPicPr>
            <a:picLocks noChangeAspect="1"/>
          </p:cNvPicPr>
          <p:nvPr/>
        </p:nvPicPr>
        <p:blipFill rotWithShape="1">
          <a:blip r:embed="rId4">
            <a:clrChange>
              <a:clrFrom>
                <a:srgbClr val="FFFFFF"/>
              </a:clrFrom>
              <a:clrTo>
                <a:srgbClr val="FFFFFF">
                  <a:alpha val="0"/>
                </a:srgbClr>
              </a:clrTo>
            </a:clrChange>
          </a:blip>
          <a:srcRect b="78999"/>
          <a:stretch/>
        </p:blipFill>
        <p:spPr>
          <a:xfrm>
            <a:off x="169364" y="1222432"/>
            <a:ext cx="1209675" cy="1074201"/>
          </a:xfrm>
          <a:prstGeom prst="rect">
            <a:avLst/>
          </a:prstGeom>
        </p:spPr>
      </p:pic>
      <p:sp>
        <p:nvSpPr>
          <p:cNvPr id="6" name="Oval 5"/>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hlinkClick r:id="rId5" action="ppaction://hlinksldjump"/>
          </p:cNvPr>
          <p:cNvPicPr>
            <a:picLocks noChangeAspect="1"/>
          </p:cNvPicPr>
          <p:nvPr/>
        </p:nvPicPr>
        <p:blipFill rotWithShape="1">
          <a:blip r:embed="rId6">
            <a:clrChange>
              <a:clrFrom>
                <a:srgbClr val="FFFFFF"/>
              </a:clrFrom>
              <a:clrTo>
                <a:srgbClr val="FFFFFF">
                  <a:alpha val="0"/>
                </a:srgbClr>
              </a:clrTo>
            </a:clrChange>
          </a:blip>
          <a:srcRect b="79584"/>
          <a:stretch/>
        </p:blipFill>
        <p:spPr>
          <a:xfrm>
            <a:off x="1379039" y="1222432"/>
            <a:ext cx="1066800" cy="1042303"/>
          </a:xfrm>
          <a:prstGeom prst="rect">
            <a:avLst/>
          </a:prstGeom>
        </p:spPr>
      </p:pic>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71" name="Group 70"/>
          <p:cNvGrpSpPr/>
          <p:nvPr/>
        </p:nvGrpSpPr>
        <p:grpSpPr>
          <a:xfrm>
            <a:off x="169364" y="2262056"/>
            <a:ext cx="1209675" cy="1020725"/>
            <a:chOff x="4362888" y="2339163"/>
            <a:chExt cx="1209675" cy="1020725"/>
          </a:xfrm>
        </p:grpSpPr>
        <p:sp>
          <p:nvSpPr>
            <p:cNvPr id="42" name="Oval 41"/>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hlinkClick r:id="rId7" action="ppaction://hlinksldjump"/>
            </p:cNvPr>
            <p:cNvPicPr>
              <a:picLocks noChangeAspect="1"/>
            </p:cNvPicPr>
            <p:nvPr/>
          </p:nvPicPr>
          <p:blipFill rotWithShape="1">
            <a:blip r:embed="rId4">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69" name="Group 68"/>
          <p:cNvGrpSpPr/>
          <p:nvPr/>
        </p:nvGrpSpPr>
        <p:grpSpPr>
          <a:xfrm>
            <a:off x="180062" y="3307881"/>
            <a:ext cx="1209675" cy="974278"/>
            <a:chOff x="2937315" y="3238721"/>
            <a:chExt cx="1209675" cy="974278"/>
          </a:xfrm>
        </p:grpSpPr>
        <p:sp>
          <p:nvSpPr>
            <p:cNvPr id="50" name="Oval 49"/>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a:hlinkClick r:id="rId8" action="ppaction://hlinksldjump"/>
            </p:cNvPr>
            <p:cNvPicPr>
              <a:picLocks noChangeAspect="1"/>
            </p:cNvPicPr>
            <p:nvPr/>
          </p:nvPicPr>
          <p:blipFill rotWithShape="1">
            <a:blip r:embed="rId4">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70" name="Group 69"/>
          <p:cNvGrpSpPr/>
          <p:nvPr/>
        </p:nvGrpSpPr>
        <p:grpSpPr>
          <a:xfrm>
            <a:off x="180061" y="4268380"/>
            <a:ext cx="1209675" cy="1020727"/>
            <a:chOff x="2937315" y="4238595"/>
            <a:chExt cx="1209675" cy="1020727"/>
          </a:xfrm>
        </p:grpSpPr>
        <p:sp>
          <p:nvSpPr>
            <p:cNvPr id="58" name="Oval 57"/>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a:hlinkClick r:id="rId9" action="ppaction://hlinksldjump"/>
            </p:cNvPr>
            <p:cNvPicPr>
              <a:picLocks noChangeAspect="1"/>
            </p:cNvPicPr>
            <p:nvPr/>
          </p:nvPicPr>
          <p:blipFill rotWithShape="1">
            <a:blip r:embed="rId4">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68" name="Group 67"/>
          <p:cNvGrpSpPr/>
          <p:nvPr/>
        </p:nvGrpSpPr>
        <p:grpSpPr>
          <a:xfrm>
            <a:off x="191280" y="5282639"/>
            <a:ext cx="1209675" cy="1027951"/>
            <a:chOff x="3960409" y="5114260"/>
            <a:chExt cx="1209675" cy="1027951"/>
          </a:xfrm>
        </p:grpSpPr>
        <p:sp>
          <p:nvSpPr>
            <p:cNvPr id="66" name="Oval 65"/>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a:hlinkClick r:id="rId10" action="ppaction://hlinksldjump"/>
            </p:cNvPr>
            <p:cNvPicPr>
              <a:picLocks noChangeAspect="1"/>
            </p:cNvPicPr>
            <p:nvPr/>
          </p:nvPicPr>
          <p:blipFill rotWithShape="1">
            <a:blip r:embed="rId4">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80" name="Group 79"/>
          <p:cNvGrpSpPr/>
          <p:nvPr/>
        </p:nvGrpSpPr>
        <p:grpSpPr>
          <a:xfrm>
            <a:off x="1379039" y="2272692"/>
            <a:ext cx="1066800" cy="999461"/>
            <a:chOff x="1379039" y="2272692"/>
            <a:chExt cx="1066800" cy="999461"/>
          </a:xfrm>
        </p:grpSpPr>
        <p:sp>
          <p:nvSpPr>
            <p:cNvPr id="9" name="Oval 8"/>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hlinkClick r:id="rId11" action="ppaction://hlinksldjump"/>
            </p:cNvPr>
            <p:cNvPicPr>
              <a:picLocks noChangeAspect="1"/>
            </p:cNvPicPr>
            <p:nvPr/>
          </p:nvPicPr>
          <p:blipFill rotWithShape="1">
            <a:blip r:embed="rId6">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79" name="Group 78"/>
          <p:cNvGrpSpPr/>
          <p:nvPr/>
        </p:nvGrpSpPr>
        <p:grpSpPr>
          <a:xfrm>
            <a:off x="1386373" y="3275402"/>
            <a:ext cx="1066800" cy="1020725"/>
            <a:chOff x="1386373" y="3275402"/>
            <a:chExt cx="1066800" cy="1020725"/>
          </a:xfrm>
        </p:grpSpPr>
        <p:sp>
          <p:nvSpPr>
            <p:cNvPr id="11" name="Oval 10"/>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hlinkClick r:id="rId12" action="ppaction://hlinksldjump"/>
            </p:cNvPr>
            <p:cNvPicPr>
              <a:picLocks noChangeAspect="1"/>
            </p:cNvPicPr>
            <p:nvPr/>
          </p:nvPicPr>
          <p:blipFill rotWithShape="1">
            <a:blip r:embed="rId6">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78" name="Group 77"/>
          <p:cNvGrpSpPr/>
          <p:nvPr/>
        </p:nvGrpSpPr>
        <p:grpSpPr>
          <a:xfrm>
            <a:off x="1380546" y="4283965"/>
            <a:ext cx="1066800" cy="1020726"/>
            <a:chOff x="1380546" y="4283965"/>
            <a:chExt cx="1066800" cy="1020726"/>
          </a:xfrm>
        </p:grpSpPr>
        <p:sp>
          <p:nvSpPr>
            <p:cNvPr id="13" name="Oval 12"/>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hlinkClick r:id="rId13" action="ppaction://hlinksldjump"/>
            </p:cNvPr>
            <p:cNvPicPr>
              <a:picLocks noChangeAspect="1"/>
            </p:cNvPicPr>
            <p:nvPr/>
          </p:nvPicPr>
          <p:blipFill rotWithShape="1">
            <a:blip r:embed="rId6">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77" name="Group 76"/>
          <p:cNvGrpSpPr/>
          <p:nvPr/>
        </p:nvGrpSpPr>
        <p:grpSpPr>
          <a:xfrm>
            <a:off x="1390322" y="5295312"/>
            <a:ext cx="1066800" cy="1029498"/>
            <a:chOff x="1390322" y="5295312"/>
            <a:chExt cx="1066800" cy="1029498"/>
          </a:xfrm>
        </p:grpSpPr>
        <p:sp>
          <p:nvSpPr>
            <p:cNvPr id="15" name="Oval 14"/>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hlinkClick r:id="rId14" action="ppaction://hlinksldjump"/>
            </p:cNvPr>
            <p:cNvPicPr>
              <a:picLocks noChangeAspect="1"/>
            </p:cNvPicPr>
            <p:nvPr/>
          </p:nvPicPr>
          <p:blipFill rotWithShape="1">
            <a:blip r:embed="rId6">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82" name="Right Arrow 81">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pic>
        <p:nvPicPr>
          <p:cNvPr id="83" name="Picture 82"/>
          <p:cNvPicPr>
            <a:picLocks noChangeAspect="1"/>
          </p:cNvPicPr>
          <p:nvPr/>
        </p:nvPicPr>
        <p:blipFill>
          <a:blip r:embed="rId16"/>
          <a:stretch>
            <a:fillRect/>
          </a:stretch>
        </p:blipFill>
        <p:spPr>
          <a:xfrm>
            <a:off x="2626366" y="1028425"/>
            <a:ext cx="5996773" cy="3561079"/>
          </a:xfrm>
          <a:prstGeom prst="rect">
            <a:avLst/>
          </a:prstGeom>
          <a:ln>
            <a:noFill/>
          </a:ln>
          <a:effectLst>
            <a:softEdge rad="112500"/>
          </a:effectLst>
        </p:spPr>
      </p:pic>
      <p:pic>
        <p:nvPicPr>
          <p:cNvPr id="1026" name="Picture 2" descr="https://farm5.staticflickr.com/4338/36713441623_189301bdd6_b.jpg"/>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6823522" y="4063779"/>
            <a:ext cx="1720648" cy="25797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s://farm5.staticflickr.com/4499/36937503604_773f15b6fc_b.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18893" y="3864677"/>
            <a:ext cx="3211720" cy="18755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s://farm5.staticflickr.com/4498/23845300338_c03bff5fde_b.jpg"/>
          <p:cNvPicPr>
            <a:picLocks noChangeAspect="1" noChangeArrowheads="1"/>
          </p:cNvPicPr>
          <p:nvPr/>
        </p:nvPicPr>
        <p:blipFill>
          <a:blip r:embed="rId19" cstate="hqprint">
            <a:extLst>
              <a:ext uri="{28A0092B-C50C-407E-A947-70E740481C1C}">
                <a14:useLocalDpi xmlns:a14="http://schemas.microsoft.com/office/drawing/2010/main" val="0"/>
              </a:ext>
            </a:extLst>
          </a:blip>
          <a:srcRect/>
          <a:stretch>
            <a:fillRect/>
          </a:stretch>
        </p:blipFill>
        <p:spPr bwMode="auto">
          <a:xfrm>
            <a:off x="2504816" y="4694636"/>
            <a:ext cx="2426300" cy="16159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4" name="Picture 83"/>
          <p:cNvPicPr>
            <a:picLocks noChangeAspect="1"/>
          </p:cNvPicPr>
          <p:nvPr/>
        </p:nvPicPr>
        <p:blipFill>
          <a:blip r:embed="rId20"/>
          <a:stretch>
            <a:fillRect/>
          </a:stretch>
        </p:blipFill>
        <p:spPr>
          <a:xfrm>
            <a:off x="5903572" y="5090744"/>
            <a:ext cx="1083241" cy="1624069"/>
          </a:xfrm>
          <a:prstGeom prst="ellipse">
            <a:avLst/>
          </a:prstGeom>
          <a:ln>
            <a:noFill/>
          </a:ln>
          <a:effectLst>
            <a:softEdge rad="112500"/>
          </a:effectLst>
        </p:spPr>
      </p:pic>
      <p:sp>
        <p:nvSpPr>
          <p:cNvPr id="85" name="Oval 84"/>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92" name="Oval 91"/>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3969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grpSp>
        <p:nvGrpSpPr>
          <p:cNvPr id="10" name="Group 9"/>
          <p:cNvGrpSpPr/>
          <p:nvPr/>
        </p:nvGrpSpPr>
        <p:grpSpPr>
          <a:xfrm>
            <a:off x="10867396" y="97791"/>
            <a:ext cx="1209675" cy="1074201"/>
            <a:chOff x="10867396" y="97791"/>
            <a:chExt cx="1209675" cy="1074201"/>
          </a:xfrm>
        </p:grpSpPr>
        <p:sp>
          <p:nvSpPr>
            <p:cNvPr id="7" name="Oval 6"/>
            <p:cNvSpPr/>
            <p:nvPr/>
          </p:nvSpPr>
          <p:spPr>
            <a:xfrm>
              <a:off x="11011230" y="17142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clrChange>
                <a:clrFrom>
                  <a:srgbClr val="FFFFFF"/>
                </a:clrFrom>
                <a:clrTo>
                  <a:srgbClr val="FFFFFF">
                    <a:alpha val="0"/>
                  </a:srgbClr>
                </a:clrTo>
              </a:clrChange>
            </a:blip>
            <a:srcRect b="78999"/>
            <a:stretch/>
          </p:blipFill>
          <p:spPr>
            <a:xfrm>
              <a:off x="10867396" y="97791"/>
              <a:ext cx="1209675" cy="1074201"/>
            </a:xfrm>
            <a:prstGeom prst="rect">
              <a:avLst/>
            </a:prstGeom>
          </p:spPr>
        </p:pic>
      </p:gr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sp>
        <p:nvSpPr>
          <p:cNvPr id="40" name="Oval 39"/>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hlinkClick r:id="rId4" action="ppaction://hlinksldjump"/>
          </p:cNvPr>
          <p:cNvPicPr>
            <a:picLocks noChangeAspect="1"/>
          </p:cNvPicPr>
          <p:nvPr/>
        </p:nvPicPr>
        <p:blipFill rotWithShape="1">
          <a:blip r:embed="rId5">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43" name="Group 42"/>
          <p:cNvGrpSpPr/>
          <p:nvPr/>
        </p:nvGrpSpPr>
        <p:grpSpPr>
          <a:xfrm>
            <a:off x="169364" y="2262056"/>
            <a:ext cx="1209675" cy="1020725"/>
            <a:chOff x="4362888" y="2339163"/>
            <a:chExt cx="1209675" cy="1020725"/>
          </a:xfrm>
        </p:grpSpPr>
        <p:sp>
          <p:nvSpPr>
            <p:cNvPr id="44" name="Oval 43"/>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hlinkClick r:id="rId6" action="ppaction://hlinksldjump"/>
            </p:cNvPr>
            <p:cNvPicPr>
              <a:picLocks noChangeAspect="1"/>
            </p:cNvPicPr>
            <p:nvPr/>
          </p:nvPicPr>
          <p:blipFill rotWithShape="1">
            <a:blip r:embed="rId3">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47" name="Group 46"/>
          <p:cNvGrpSpPr/>
          <p:nvPr/>
        </p:nvGrpSpPr>
        <p:grpSpPr>
          <a:xfrm>
            <a:off x="180062" y="3307881"/>
            <a:ext cx="1209675" cy="974278"/>
            <a:chOff x="2937315" y="3238721"/>
            <a:chExt cx="1209675" cy="974278"/>
          </a:xfrm>
        </p:grpSpPr>
        <p:sp>
          <p:nvSpPr>
            <p:cNvPr id="48" name="Oval 47"/>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hlinkClick r:id="rId7" action="ppaction://hlinksldjump"/>
            </p:cNvPr>
            <p:cNvPicPr>
              <a:picLocks noChangeAspect="1"/>
            </p:cNvPicPr>
            <p:nvPr/>
          </p:nvPicPr>
          <p:blipFill rotWithShape="1">
            <a:blip r:embed="rId3">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51" name="Group 50"/>
          <p:cNvGrpSpPr/>
          <p:nvPr/>
        </p:nvGrpSpPr>
        <p:grpSpPr>
          <a:xfrm>
            <a:off x="180061" y="4268380"/>
            <a:ext cx="1209675" cy="1020727"/>
            <a:chOff x="2937315" y="4238595"/>
            <a:chExt cx="1209675" cy="1020727"/>
          </a:xfrm>
        </p:grpSpPr>
        <p:sp>
          <p:nvSpPr>
            <p:cNvPr id="52" name="Oval 51"/>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a:hlinkClick r:id="rId8" action="ppaction://hlinksldjump"/>
            </p:cNvPr>
            <p:cNvPicPr>
              <a:picLocks noChangeAspect="1"/>
            </p:cNvPicPr>
            <p:nvPr/>
          </p:nvPicPr>
          <p:blipFill rotWithShape="1">
            <a:blip r:embed="rId3">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55" name="Group 54"/>
          <p:cNvGrpSpPr/>
          <p:nvPr/>
        </p:nvGrpSpPr>
        <p:grpSpPr>
          <a:xfrm>
            <a:off x="191280" y="5282639"/>
            <a:ext cx="1209675" cy="1027951"/>
            <a:chOff x="3960409" y="5114260"/>
            <a:chExt cx="1209675" cy="1027951"/>
          </a:xfrm>
        </p:grpSpPr>
        <p:sp>
          <p:nvSpPr>
            <p:cNvPr id="56" name="Oval 55"/>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hlinkClick r:id="rId9" action="ppaction://hlinksldjump"/>
            </p:cNvPr>
            <p:cNvPicPr>
              <a:picLocks noChangeAspect="1"/>
            </p:cNvPicPr>
            <p:nvPr/>
          </p:nvPicPr>
          <p:blipFill rotWithShape="1">
            <a:blip r:embed="rId3">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59" name="Group 58"/>
          <p:cNvGrpSpPr/>
          <p:nvPr/>
        </p:nvGrpSpPr>
        <p:grpSpPr>
          <a:xfrm>
            <a:off x="1379039" y="2272692"/>
            <a:ext cx="1066800" cy="999461"/>
            <a:chOff x="1379039" y="2272692"/>
            <a:chExt cx="1066800" cy="999461"/>
          </a:xfrm>
        </p:grpSpPr>
        <p:sp>
          <p:nvSpPr>
            <p:cNvPr id="61" name="Oval 60"/>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a:hlinkClick r:id="rId10" action="ppaction://hlinksldjump"/>
            </p:cNvPr>
            <p:cNvPicPr>
              <a:picLocks noChangeAspect="1"/>
            </p:cNvPicPr>
            <p:nvPr/>
          </p:nvPicPr>
          <p:blipFill rotWithShape="1">
            <a:blip r:embed="rId5">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63" name="Group 62"/>
          <p:cNvGrpSpPr/>
          <p:nvPr/>
        </p:nvGrpSpPr>
        <p:grpSpPr>
          <a:xfrm>
            <a:off x="1386373" y="3275402"/>
            <a:ext cx="1066800" cy="1020725"/>
            <a:chOff x="1386373" y="3275402"/>
            <a:chExt cx="1066800" cy="1020725"/>
          </a:xfrm>
        </p:grpSpPr>
        <p:sp>
          <p:nvSpPr>
            <p:cNvPr id="64" name="Oval 63"/>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a:hlinkClick r:id="rId11" action="ppaction://hlinksldjump"/>
            </p:cNvPr>
            <p:cNvPicPr>
              <a:picLocks noChangeAspect="1"/>
            </p:cNvPicPr>
            <p:nvPr/>
          </p:nvPicPr>
          <p:blipFill rotWithShape="1">
            <a:blip r:embed="rId5">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81" name="Group 80"/>
          <p:cNvGrpSpPr/>
          <p:nvPr/>
        </p:nvGrpSpPr>
        <p:grpSpPr>
          <a:xfrm>
            <a:off x="1380546" y="4283965"/>
            <a:ext cx="1066800" cy="1020726"/>
            <a:chOff x="1380546" y="4283965"/>
            <a:chExt cx="1066800" cy="1020726"/>
          </a:xfrm>
        </p:grpSpPr>
        <p:sp>
          <p:nvSpPr>
            <p:cNvPr id="83" name="Oval 82"/>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Picture 83">
              <a:hlinkClick r:id="rId12" action="ppaction://hlinksldjump"/>
            </p:cNvPr>
            <p:cNvPicPr>
              <a:picLocks noChangeAspect="1"/>
            </p:cNvPicPr>
            <p:nvPr/>
          </p:nvPicPr>
          <p:blipFill rotWithShape="1">
            <a:blip r:embed="rId5">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85" name="Group 84"/>
          <p:cNvGrpSpPr/>
          <p:nvPr/>
        </p:nvGrpSpPr>
        <p:grpSpPr>
          <a:xfrm>
            <a:off x="1390322" y="5295312"/>
            <a:ext cx="1066800" cy="1029498"/>
            <a:chOff x="1390322" y="5295312"/>
            <a:chExt cx="1066800" cy="1029498"/>
          </a:xfrm>
        </p:grpSpPr>
        <p:sp>
          <p:nvSpPr>
            <p:cNvPr id="86" name="Oval 85"/>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7" name="Picture 86">
              <a:hlinkClick r:id="rId13" action="ppaction://hlinksldjump"/>
            </p:cNvPr>
            <p:cNvPicPr>
              <a:picLocks noChangeAspect="1"/>
            </p:cNvPicPr>
            <p:nvPr/>
          </p:nvPicPr>
          <p:blipFill rotWithShape="1">
            <a:blip r:embed="rId5">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89" name="Oval 88"/>
          <p:cNvSpPr/>
          <p:nvPr/>
        </p:nvSpPr>
        <p:spPr>
          <a:xfrm>
            <a:off x="313197" y="1281724"/>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a:hlinkClick r:id="rId14" action="ppaction://hlinksldjump"/>
          </p:cNvPr>
          <p:cNvPicPr>
            <a:picLocks noChangeAspect="1"/>
          </p:cNvPicPr>
          <p:nvPr/>
        </p:nvPicPr>
        <p:blipFill rotWithShape="1">
          <a:blip r:embed="rId3">
            <a:clrChange>
              <a:clrFrom>
                <a:srgbClr val="FFFFFF"/>
              </a:clrFrom>
              <a:clrTo>
                <a:srgbClr val="FFFFFF">
                  <a:alpha val="0"/>
                </a:srgbClr>
              </a:clrTo>
            </a:clrChange>
          </a:blip>
          <a:srcRect b="78999"/>
          <a:stretch/>
        </p:blipFill>
        <p:spPr>
          <a:xfrm>
            <a:off x="169364" y="1221168"/>
            <a:ext cx="1209675" cy="1074201"/>
          </a:xfrm>
          <a:prstGeom prst="rect">
            <a:avLst/>
          </a:prstGeom>
        </p:spPr>
      </p:pic>
      <p:sp>
        <p:nvSpPr>
          <p:cNvPr id="91" name="Right Arrow 90">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12" name="Rectangle 11"/>
          <p:cNvSpPr/>
          <p:nvPr/>
        </p:nvSpPr>
        <p:spPr>
          <a:xfrm>
            <a:off x="8013293" y="368130"/>
            <a:ext cx="2997937" cy="523220"/>
          </a:xfrm>
          <a:prstGeom prst="rect">
            <a:avLst/>
          </a:prstGeom>
        </p:spPr>
        <p:txBody>
          <a:bodyPr wrap="none">
            <a:spAutoFit/>
          </a:bodyPr>
          <a:lstStyle/>
          <a:p>
            <a:r>
              <a:rPr lang="en-US" sz="2800" b="1" cap="all" dirty="0" smtClean="0">
                <a:solidFill>
                  <a:srgbClr val="1B5FA6"/>
                </a:solidFill>
                <a:latin typeface="Lato"/>
              </a:rPr>
              <a:t>ARCHITECTURE</a:t>
            </a:r>
            <a:endParaRPr lang="en-US" b="1" i="0" cap="all" dirty="0">
              <a:solidFill>
                <a:srgbClr val="1B5FA6"/>
              </a:solidFill>
              <a:effectLst/>
              <a:latin typeface="Lato"/>
            </a:endParaRPr>
          </a:p>
        </p:txBody>
      </p:sp>
      <p:sp>
        <p:nvSpPr>
          <p:cNvPr id="16" name="Rectangle 15"/>
          <p:cNvSpPr/>
          <p:nvPr/>
        </p:nvSpPr>
        <p:spPr>
          <a:xfrm>
            <a:off x="2602460" y="1193080"/>
            <a:ext cx="9418051" cy="1877437"/>
          </a:xfrm>
          <a:prstGeom prst="rect">
            <a:avLst/>
          </a:prstGeom>
        </p:spPr>
        <p:txBody>
          <a:bodyPr wrap="square">
            <a:spAutoFit/>
          </a:bodyPr>
          <a:lstStyle/>
          <a:p>
            <a:r>
              <a:rPr lang="en-US" sz="1600" dirty="0">
                <a:latin typeface="Droid Serif"/>
              </a:rPr>
              <a:t>For the Architecture </a:t>
            </a:r>
            <a:r>
              <a:rPr lang="en-US" sz="1600" dirty="0" smtClean="0">
                <a:latin typeface="Droid Serif"/>
              </a:rPr>
              <a:t>Contest, teams were </a:t>
            </a:r>
            <a:r>
              <a:rPr lang="en-US" sz="1600" dirty="0">
                <a:latin typeface="Droid Serif"/>
              </a:rPr>
              <a:t>required to design and build attractive, high-performance houses that integrate solar and energy efficiency technologies seamlessly into the design</a:t>
            </a:r>
            <a:r>
              <a:rPr lang="en-US" sz="1600" dirty="0" smtClean="0">
                <a:latin typeface="Droid Serif"/>
              </a:rPr>
              <a:t>.</a:t>
            </a:r>
          </a:p>
          <a:p>
            <a:endParaRPr lang="en-US" sz="1600" dirty="0">
              <a:latin typeface="Droid Serif"/>
            </a:endParaRPr>
          </a:p>
          <a:p>
            <a:r>
              <a:rPr lang="en-US" sz="1600" dirty="0">
                <a:latin typeface="Droid Serif"/>
              </a:rPr>
              <a:t>A jury of architects will </a:t>
            </a:r>
            <a:r>
              <a:rPr lang="en-US" sz="1600" dirty="0" smtClean="0">
                <a:latin typeface="Droid Serif"/>
              </a:rPr>
              <a:t>evaluated criteria regarding:</a:t>
            </a:r>
            <a:endParaRPr lang="en-US" sz="1600" dirty="0">
              <a:latin typeface="Droid Serif"/>
            </a:endParaRPr>
          </a:p>
          <a:p>
            <a:pPr marL="285750" indent="-285750">
              <a:buFont typeface="Arial" panose="020B0604020202020204" pitchFamily="34" charset="0"/>
              <a:buChar char="•"/>
            </a:pPr>
            <a:r>
              <a:rPr lang="en-US" sz="1600" dirty="0">
                <a:latin typeface="Droid Serif"/>
              </a:rPr>
              <a:t>Architectural concept and design </a:t>
            </a:r>
            <a:r>
              <a:rPr lang="en-US" sz="1600" dirty="0" smtClean="0">
                <a:latin typeface="Droid Serif"/>
              </a:rPr>
              <a:t>approach</a:t>
            </a:r>
          </a:p>
          <a:p>
            <a:pPr marL="285750" indent="-285750">
              <a:buFont typeface="Arial" panose="020B0604020202020204" pitchFamily="34" charset="0"/>
              <a:buChar char="•"/>
            </a:pPr>
            <a:r>
              <a:rPr lang="en-US" sz="1600" dirty="0" smtClean="0">
                <a:latin typeface="Droid Serif"/>
              </a:rPr>
              <a:t>Architectural </a:t>
            </a:r>
            <a:r>
              <a:rPr lang="en-US" sz="1600" dirty="0">
                <a:latin typeface="Droid Serif"/>
              </a:rPr>
              <a:t>implementation and innovation</a:t>
            </a:r>
          </a:p>
          <a:p>
            <a:pPr marL="285750" indent="-285750">
              <a:buFont typeface="Arial" panose="020B0604020202020204" pitchFamily="34" charset="0"/>
              <a:buChar char="•"/>
            </a:pPr>
            <a:r>
              <a:rPr lang="en-US" sz="1600" dirty="0" smtClean="0">
                <a:latin typeface="Droid Serif"/>
              </a:rPr>
              <a:t>Documentation, including use of photography and digital technology</a:t>
            </a:r>
            <a:endParaRPr lang="en-US" sz="1600" i="0" dirty="0">
              <a:effectLst/>
              <a:latin typeface="Droid Serif"/>
            </a:endParaRPr>
          </a:p>
        </p:txBody>
      </p:sp>
      <p:sp>
        <p:nvSpPr>
          <p:cNvPr id="92" name="Oval 91"/>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pic>
        <p:nvPicPr>
          <p:cNvPr id="17" name="Picture 16"/>
          <p:cNvPicPr>
            <a:picLocks noChangeAspect="1"/>
          </p:cNvPicPr>
          <p:nvPr/>
        </p:nvPicPr>
        <p:blipFill>
          <a:blip r:embed="rId16"/>
          <a:stretch>
            <a:fillRect/>
          </a:stretch>
        </p:blipFill>
        <p:spPr>
          <a:xfrm>
            <a:off x="7850738" y="3161500"/>
            <a:ext cx="4204835" cy="2804592"/>
          </a:xfrm>
          <a:prstGeom prst="rect">
            <a:avLst/>
          </a:prstGeom>
          <a:ln>
            <a:noFill/>
          </a:ln>
          <a:effectLst>
            <a:softEdge rad="112500"/>
          </a:effectLst>
        </p:spPr>
      </p:pic>
      <p:pic>
        <p:nvPicPr>
          <p:cNvPr id="11266" name="Picture 2" descr="https://farm5.staticflickr.com/4466/37270582506_90fa1fe59f_b.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33048" y="3837173"/>
            <a:ext cx="3761038" cy="25085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18"/>
          <a:stretch>
            <a:fillRect/>
          </a:stretch>
        </p:blipFill>
        <p:spPr>
          <a:xfrm>
            <a:off x="2678716" y="3204306"/>
            <a:ext cx="3605506" cy="229412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43027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015419" y="98788"/>
            <a:ext cx="1066800" cy="1042303"/>
            <a:chOff x="10895099" y="98788"/>
            <a:chExt cx="1066800" cy="1042303"/>
          </a:xfrm>
        </p:grpSpPr>
        <p:sp>
          <p:nvSpPr>
            <p:cNvPr id="6" name="Oval 5"/>
            <p:cNvSpPr/>
            <p:nvPr/>
          </p:nvSpPr>
          <p:spPr>
            <a:xfrm>
              <a:off x="10991559" y="156477"/>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3">
              <a:clrChange>
                <a:clrFrom>
                  <a:srgbClr val="FFFFFF"/>
                </a:clrFrom>
                <a:clrTo>
                  <a:srgbClr val="FFFFFF">
                    <a:alpha val="0"/>
                  </a:srgbClr>
                </a:clrTo>
              </a:clrChange>
            </a:blip>
            <a:srcRect b="79584"/>
            <a:stretch/>
          </p:blipFill>
          <p:spPr>
            <a:xfrm>
              <a:off x="10895099" y="98788"/>
              <a:ext cx="1066800" cy="1042303"/>
            </a:xfrm>
            <a:prstGeom prst="rect">
              <a:avLst/>
            </a:prstGeom>
          </p:spPr>
        </p:pic>
      </p:grpSp>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33" name="Group 32"/>
          <p:cNvGrpSpPr/>
          <p:nvPr/>
        </p:nvGrpSpPr>
        <p:grpSpPr>
          <a:xfrm>
            <a:off x="169364" y="1222432"/>
            <a:ext cx="1209675" cy="1074201"/>
            <a:chOff x="169364" y="1222432"/>
            <a:chExt cx="1209675" cy="1074201"/>
          </a:xfrm>
        </p:grpSpPr>
        <p:sp>
          <p:nvSpPr>
            <p:cNvPr id="34" name="Oval 33"/>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hlinkClick r:id="rId4" action="ppaction://hlinksldjump"/>
            </p:cNvPr>
            <p:cNvPicPr>
              <a:picLocks noChangeAspect="1"/>
            </p:cNvPicPr>
            <p:nvPr/>
          </p:nvPicPr>
          <p:blipFill rotWithShape="1">
            <a:blip r:embed="rId5">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36" name="Oval 35"/>
          <p:cNvSpPr/>
          <p:nvPr/>
        </p:nvSpPr>
        <p:spPr>
          <a:xfrm>
            <a:off x="1476703" y="1281724"/>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hlinkClick r:id="rId6" action="ppaction://hlinksldjump"/>
          </p:cNvPr>
          <p:cNvPicPr>
            <a:picLocks noChangeAspect="1"/>
          </p:cNvPicPr>
          <p:nvPr/>
        </p:nvPicPr>
        <p:blipFill rotWithShape="1">
          <a:blip r:embed="rId3">
            <a:clrChange>
              <a:clrFrom>
                <a:srgbClr val="FFFFFF"/>
              </a:clrFrom>
              <a:clrTo>
                <a:srgbClr val="FFFFFF">
                  <a:alpha val="0"/>
                </a:srgbClr>
              </a:clrTo>
            </a:clrChange>
          </a:blip>
          <a:srcRect b="79584"/>
          <a:stretch/>
        </p:blipFill>
        <p:spPr>
          <a:xfrm>
            <a:off x="1379038" y="1227754"/>
            <a:ext cx="1066800" cy="1042303"/>
          </a:xfrm>
          <a:prstGeom prst="rect">
            <a:avLst/>
          </a:prstGeom>
        </p:spPr>
      </p:pic>
      <p:grpSp>
        <p:nvGrpSpPr>
          <p:cNvPr id="38" name="Group 37"/>
          <p:cNvGrpSpPr/>
          <p:nvPr/>
        </p:nvGrpSpPr>
        <p:grpSpPr>
          <a:xfrm>
            <a:off x="169364" y="2262056"/>
            <a:ext cx="1209675" cy="1020725"/>
            <a:chOff x="4362888" y="2339163"/>
            <a:chExt cx="1209675" cy="1020725"/>
          </a:xfrm>
        </p:grpSpPr>
        <p:sp>
          <p:nvSpPr>
            <p:cNvPr id="39" name="Oval 38"/>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hlinkClick r:id="rId7" action="ppaction://hlinksldjump"/>
            </p:cNvPr>
            <p:cNvPicPr>
              <a:picLocks noChangeAspect="1"/>
            </p:cNvPicPr>
            <p:nvPr/>
          </p:nvPicPr>
          <p:blipFill rotWithShape="1">
            <a:blip r:embed="rId5">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41" name="Group 40"/>
          <p:cNvGrpSpPr/>
          <p:nvPr/>
        </p:nvGrpSpPr>
        <p:grpSpPr>
          <a:xfrm>
            <a:off x="180062" y="3307881"/>
            <a:ext cx="1209675" cy="974278"/>
            <a:chOff x="2937315" y="3238721"/>
            <a:chExt cx="1209675" cy="974278"/>
          </a:xfrm>
        </p:grpSpPr>
        <p:sp>
          <p:nvSpPr>
            <p:cNvPr id="43" name="Oval 42"/>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hlinkClick r:id="rId8" action="ppaction://hlinksldjump"/>
            </p:cNvPr>
            <p:cNvPicPr>
              <a:picLocks noChangeAspect="1"/>
            </p:cNvPicPr>
            <p:nvPr/>
          </p:nvPicPr>
          <p:blipFill rotWithShape="1">
            <a:blip r:embed="rId5">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45" name="Group 44"/>
          <p:cNvGrpSpPr/>
          <p:nvPr/>
        </p:nvGrpSpPr>
        <p:grpSpPr>
          <a:xfrm>
            <a:off x="180061" y="4268380"/>
            <a:ext cx="1209675" cy="1020727"/>
            <a:chOff x="2937315" y="4238595"/>
            <a:chExt cx="1209675" cy="1020727"/>
          </a:xfrm>
        </p:grpSpPr>
        <p:sp>
          <p:nvSpPr>
            <p:cNvPr id="47" name="Oval 46"/>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a:hlinkClick r:id="rId9" action="ppaction://hlinksldjump"/>
            </p:cNvPr>
            <p:cNvPicPr>
              <a:picLocks noChangeAspect="1"/>
            </p:cNvPicPr>
            <p:nvPr/>
          </p:nvPicPr>
          <p:blipFill rotWithShape="1">
            <a:blip r:embed="rId5">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49" name="Group 48"/>
          <p:cNvGrpSpPr/>
          <p:nvPr/>
        </p:nvGrpSpPr>
        <p:grpSpPr>
          <a:xfrm>
            <a:off x="191280" y="5282639"/>
            <a:ext cx="1209675" cy="1027951"/>
            <a:chOff x="3960409" y="5114260"/>
            <a:chExt cx="1209675" cy="1027951"/>
          </a:xfrm>
        </p:grpSpPr>
        <p:sp>
          <p:nvSpPr>
            <p:cNvPr id="51" name="Oval 50"/>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hlinkClick r:id="rId10" action="ppaction://hlinksldjump"/>
            </p:cNvPr>
            <p:cNvPicPr>
              <a:picLocks noChangeAspect="1"/>
            </p:cNvPicPr>
            <p:nvPr/>
          </p:nvPicPr>
          <p:blipFill rotWithShape="1">
            <a:blip r:embed="rId5">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54" name="Group 53"/>
          <p:cNvGrpSpPr/>
          <p:nvPr/>
        </p:nvGrpSpPr>
        <p:grpSpPr>
          <a:xfrm>
            <a:off x="1379039" y="2272692"/>
            <a:ext cx="1066800" cy="999461"/>
            <a:chOff x="1379039" y="2272692"/>
            <a:chExt cx="1066800" cy="999461"/>
          </a:xfrm>
        </p:grpSpPr>
        <p:sp>
          <p:nvSpPr>
            <p:cNvPr id="55" name="Oval 54"/>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hlinkClick r:id="rId11" action="ppaction://hlinksldjump"/>
            </p:cNvPr>
            <p:cNvPicPr>
              <a:picLocks noChangeAspect="1"/>
            </p:cNvPicPr>
            <p:nvPr/>
          </p:nvPicPr>
          <p:blipFill rotWithShape="1">
            <a:blip r:embed="rId3">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57" name="Group 56"/>
          <p:cNvGrpSpPr/>
          <p:nvPr/>
        </p:nvGrpSpPr>
        <p:grpSpPr>
          <a:xfrm>
            <a:off x="1386373" y="3275402"/>
            <a:ext cx="1066800" cy="1020725"/>
            <a:chOff x="1386373" y="3275402"/>
            <a:chExt cx="1066800" cy="1020725"/>
          </a:xfrm>
        </p:grpSpPr>
        <p:sp>
          <p:nvSpPr>
            <p:cNvPr id="59" name="Oval 58"/>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a:hlinkClick r:id="rId12" action="ppaction://hlinksldjump"/>
            </p:cNvPr>
            <p:cNvPicPr>
              <a:picLocks noChangeAspect="1"/>
            </p:cNvPicPr>
            <p:nvPr/>
          </p:nvPicPr>
          <p:blipFill rotWithShape="1">
            <a:blip r:embed="rId3">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62" name="Group 61"/>
          <p:cNvGrpSpPr/>
          <p:nvPr/>
        </p:nvGrpSpPr>
        <p:grpSpPr>
          <a:xfrm>
            <a:off x="1380546" y="4283965"/>
            <a:ext cx="1066800" cy="1020726"/>
            <a:chOff x="1380546" y="4283965"/>
            <a:chExt cx="1066800" cy="1020726"/>
          </a:xfrm>
        </p:grpSpPr>
        <p:sp>
          <p:nvSpPr>
            <p:cNvPr id="63" name="Oval 62"/>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hlinkClick r:id="rId13" action="ppaction://hlinksldjump"/>
            </p:cNvPr>
            <p:cNvPicPr>
              <a:picLocks noChangeAspect="1"/>
            </p:cNvPicPr>
            <p:nvPr/>
          </p:nvPicPr>
          <p:blipFill rotWithShape="1">
            <a:blip r:embed="rId3">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65" name="Group 64"/>
          <p:cNvGrpSpPr/>
          <p:nvPr/>
        </p:nvGrpSpPr>
        <p:grpSpPr>
          <a:xfrm>
            <a:off x="1390322" y="5295312"/>
            <a:ext cx="1066800" cy="1029498"/>
            <a:chOff x="1390322" y="5295312"/>
            <a:chExt cx="1066800" cy="1029498"/>
          </a:xfrm>
        </p:grpSpPr>
        <p:sp>
          <p:nvSpPr>
            <p:cNvPr id="72" name="Oval 71"/>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hlinkClick r:id="rId14" action="ppaction://hlinksldjump"/>
            </p:cNvPr>
            <p:cNvPicPr>
              <a:picLocks noChangeAspect="1"/>
            </p:cNvPicPr>
            <p:nvPr/>
          </p:nvPicPr>
          <p:blipFill rotWithShape="1">
            <a:blip r:embed="rId3">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84" name="Right Arrow 83">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85" name="Oval 84"/>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11058309" y="100127"/>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90" name="Rectangle 89"/>
          <p:cNvSpPr/>
          <p:nvPr/>
        </p:nvSpPr>
        <p:spPr>
          <a:xfrm>
            <a:off x="9507459" y="358329"/>
            <a:ext cx="1454244" cy="523220"/>
          </a:xfrm>
          <a:prstGeom prst="rect">
            <a:avLst/>
          </a:prstGeom>
        </p:spPr>
        <p:txBody>
          <a:bodyPr wrap="none">
            <a:spAutoFit/>
          </a:bodyPr>
          <a:lstStyle/>
          <a:p>
            <a:r>
              <a:rPr lang="en-US" sz="2800" b="1" cap="all" dirty="0" smtClean="0">
                <a:solidFill>
                  <a:srgbClr val="1B5FA6"/>
                </a:solidFill>
                <a:latin typeface="Lato"/>
              </a:rPr>
              <a:t>WATER</a:t>
            </a:r>
            <a:endParaRPr lang="en-US" b="1" i="0" cap="all" dirty="0">
              <a:solidFill>
                <a:srgbClr val="1B5FA6"/>
              </a:solidFill>
              <a:effectLst/>
              <a:latin typeface="Lato"/>
            </a:endParaRPr>
          </a:p>
        </p:txBody>
      </p:sp>
      <p:sp>
        <p:nvSpPr>
          <p:cNvPr id="8" name="Rectangle 7"/>
          <p:cNvSpPr/>
          <p:nvPr/>
        </p:nvSpPr>
        <p:spPr>
          <a:xfrm>
            <a:off x="2697359" y="1028425"/>
            <a:ext cx="5530888" cy="5262979"/>
          </a:xfrm>
          <a:prstGeom prst="rect">
            <a:avLst/>
          </a:prstGeom>
        </p:spPr>
        <p:txBody>
          <a:bodyPr wrap="square">
            <a:spAutoFit/>
          </a:bodyPr>
          <a:lstStyle/>
          <a:p>
            <a:r>
              <a:rPr lang="en-US" sz="1600" dirty="0" smtClean="0">
                <a:latin typeface="Droid Serif"/>
              </a:rPr>
              <a:t>Water </a:t>
            </a:r>
            <a:r>
              <a:rPr lang="en-US" sz="1600" dirty="0">
                <a:latin typeface="Droid Serif"/>
              </a:rPr>
              <a:t>and energy are inextricably linked—it takes water to make the energy we use, and it takes energy to treat and deliver the clean water we require. A jury of industry professionals </a:t>
            </a:r>
            <a:r>
              <a:rPr lang="en-US" sz="1600" dirty="0" smtClean="0">
                <a:latin typeface="Droid Serif"/>
              </a:rPr>
              <a:t>evaluated </a:t>
            </a:r>
            <a:r>
              <a:rPr lang="en-US" sz="1600" dirty="0">
                <a:latin typeface="Droid Serif"/>
              </a:rPr>
              <a:t>each team's approach to water conservation, use, and reuse </a:t>
            </a:r>
            <a:r>
              <a:rPr lang="en-US" sz="1600" dirty="0" smtClean="0">
                <a:latin typeface="Droid Serif"/>
              </a:rPr>
              <a:t>based on criteria such as:</a:t>
            </a:r>
            <a:br>
              <a:rPr lang="en-US" sz="1600" dirty="0" smtClean="0">
                <a:latin typeface="Droid Serif"/>
              </a:rPr>
            </a:br>
            <a:endParaRPr lang="en-US" sz="1600" dirty="0">
              <a:latin typeface="Droid Serif"/>
            </a:endParaRPr>
          </a:p>
          <a:p>
            <a:r>
              <a:rPr lang="en-US" sz="1600" b="1" dirty="0">
                <a:latin typeface="Droid Serif"/>
              </a:rPr>
              <a:t>Conservation</a:t>
            </a:r>
            <a:endParaRPr lang="en-US" sz="1600" dirty="0">
              <a:latin typeface="Droid Serif"/>
            </a:endParaRPr>
          </a:p>
          <a:p>
            <a:pPr marL="742950" lvl="1" indent="-285750">
              <a:buFont typeface="Arial" panose="020B0604020202020204" pitchFamily="34" charset="0"/>
              <a:buChar char="•"/>
            </a:pPr>
            <a:r>
              <a:rPr lang="en-US" sz="1600" dirty="0">
                <a:latin typeface="Droid Serif"/>
              </a:rPr>
              <a:t>To what extent </a:t>
            </a:r>
            <a:r>
              <a:rPr lang="en-US" sz="1600" dirty="0" smtClean="0">
                <a:latin typeface="Droid Serif"/>
              </a:rPr>
              <a:t>will the house use </a:t>
            </a:r>
            <a:r>
              <a:rPr lang="en-US" sz="1600" dirty="0">
                <a:latin typeface="Droid Serif"/>
              </a:rPr>
              <a:t>less water than a comparable code-built house?</a:t>
            </a:r>
          </a:p>
          <a:p>
            <a:pPr marL="742950" lvl="1" indent="-285750">
              <a:buFont typeface="Arial" panose="020B0604020202020204" pitchFamily="34" charset="0"/>
              <a:buChar char="•"/>
            </a:pPr>
            <a:r>
              <a:rPr lang="en-US" sz="1600" dirty="0">
                <a:latin typeface="Droid Serif"/>
              </a:rPr>
              <a:t>How successfully does the design encourage a homeowner to </a:t>
            </a:r>
            <a:r>
              <a:rPr lang="en-US" sz="1600" dirty="0" smtClean="0">
                <a:latin typeface="Droid Serif"/>
              </a:rPr>
              <a:t>reduce water use?</a:t>
            </a:r>
            <a:endParaRPr lang="en-US" sz="1600" dirty="0">
              <a:latin typeface="Droid Serif"/>
            </a:endParaRPr>
          </a:p>
          <a:p>
            <a:r>
              <a:rPr lang="en-US" sz="1600" b="1" dirty="0" smtClean="0">
                <a:latin typeface="Droid Serif"/>
              </a:rPr>
              <a:t>Reclamation </a:t>
            </a:r>
            <a:r>
              <a:rPr lang="en-US" sz="1600" b="1" dirty="0">
                <a:latin typeface="Droid Serif"/>
              </a:rPr>
              <a:t>and Reuse</a:t>
            </a:r>
            <a:endParaRPr lang="en-US" sz="1600" dirty="0">
              <a:latin typeface="Droid Serif"/>
            </a:endParaRPr>
          </a:p>
          <a:p>
            <a:pPr marL="742950" lvl="1" indent="-285750">
              <a:buFont typeface="Arial" panose="020B0604020202020204" pitchFamily="34" charset="0"/>
              <a:buChar char="•"/>
            </a:pPr>
            <a:r>
              <a:rPr lang="en-US" sz="1600" dirty="0">
                <a:latin typeface="Droid Serif"/>
              </a:rPr>
              <a:t>To what extent does </a:t>
            </a:r>
            <a:r>
              <a:rPr lang="en-US" sz="1600" dirty="0" smtClean="0">
                <a:latin typeface="Droid Serif"/>
              </a:rPr>
              <a:t>the house reclaim </a:t>
            </a:r>
            <a:r>
              <a:rPr lang="en-US" sz="1600" dirty="0">
                <a:latin typeface="Droid Serif"/>
              </a:rPr>
              <a:t>and reuse </a:t>
            </a:r>
            <a:r>
              <a:rPr lang="en-US" sz="1600" dirty="0" smtClean="0">
                <a:latin typeface="Droid Serif"/>
              </a:rPr>
              <a:t>water?</a:t>
            </a:r>
          </a:p>
          <a:p>
            <a:r>
              <a:rPr lang="en-US" sz="1600" dirty="0" smtClean="0">
                <a:latin typeface="Droid Serif"/>
              </a:rPr>
              <a:t/>
            </a:r>
            <a:br>
              <a:rPr lang="en-US" sz="1600" dirty="0" smtClean="0">
                <a:latin typeface="Droid Serif"/>
              </a:rPr>
            </a:br>
            <a:r>
              <a:rPr lang="en-US" sz="1600" b="1" dirty="0" smtClean="0">
                <a:latin typeface="Droid Serif"/>
              </a:rPr>
              <a:t>Landscaping</a:t>
            </a:r>
            <a:endParaRPr lang="en-US" sz="1600" dirty="0" smtClean="0">
              <a:latin typeface="Droid Serif"/>
            </a:endParaRPr>
          </a:p>
          <a:p>
            <a:pPr marL="742950" lvl="1" indent="-285750">
              <a:buFont typeface="Arial" panose="020B0604020202020204" pitchFamily="34" charset="0"/>
              <a:buChar char="•"/>
            </a:pPr>
            <a:r>
              <a:rPr lang="en-US" sz="1600" dirty="0" smtClean="0">
                <a:latin typeface="Droid Serif"/>
              </a:rPr>
              <a:t>To </a:t>
            </a:r>
            <a:r>
              <a:rPr lang="en-US" sz="1600" dirty="0">
                <a:latin typeface="Droid Serif"/>
              </a:rPr>
              <a:t>what extent does the design consider </a:t>
            </a:r>
            <a:r>
              <a:rPr lang="en-US" sz="1600" dirty="0" smtClean="0">
                <a:latin typeface="Droid Serif"/>
              </a:rPr>
              <a:t>certain climate conditions?</a:t>
            </a:r>
            <a:endParaRPr lang="en-US" sz="1600" dirty="0">
              <a:latin typeface="Droid Serif"/>
            </a:endParaRPr>
          </a:p>
          <a:p>
            <a:pPr marL="742950" lvl="1" indent="-285750">
              <a:buFont typeface="Arial" panose="020B0604020202020204" pitchFamily="34" charset="0"/>
              <a:buChar char="•"/>
            </a:pPr>
            <a:r>
              <a:rPr lang="en-US" sz="1600" dirty="0" smtClean="0">
                <a:latin typeface="Droid Serif"/>
              </a:rPr>
              <a:t>How </a:t>
            </a:r>
            <a:r>
              <a:rPr lang="en-US" sz="1600" dirty="0">
                <a:latin typeface="Droid Serif"/>
              </a:rPr>
              <a:t>successful is </a:t>
            </a:r>
            <a:r>
              <a:rPr lang="en-US" sz="1600" dirty="0" smtClean="0">
                <a:latin typeface="Droid Serif"/>
              </a:rPr>
              <a:t>the design </a:t>
            </a:r>
            <a:r>
              <a:rPr lang="en-US" sz="1600" dirty="0">
                <a:latin typeface="Droid Serif"/>
              </a:rPr>
              <a:t>with regard to energy efficiency, maintenance, water runoff, and </a:t>
            </a:r>
            <a:r>
              <a:rPr lang="en-US" sz="1600" dirty="0" smtClean="0">
                <a:latin typeface="Droid Serif"/>
              </a:rPr>
              <a:t>irrigation?</a:t>
            </a:r>
            <a:endParaRPr lang="en-US" sz="1600" b="0" i="0" dirty="0">
              <a:effectLst/>
              <a:latin typeface="Droid Serif"/>
            </a:endParaRPr>
          </a:p>
        </p:txBody>
      </p:sp>
      <p:pic>
        <p:nvPicPr>
          <p:cNvPr id="10242" name="Picture 2" descr="https://farm5.staticflickr.com/4452/37224865500_e60736fa3c_b.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93067" y="1281724"/>
            <a:ext cx="3641567" cy="2546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4" name="Picture 4" descr="https://farm5.staticflickr.com/4472/36747983883_bc7064282f_b.jpg"/>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7926820" y="3484519"/>
            <a:ext cx="2751590" cy="18352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46" name="Picture 6" descr="https://farm5.staticflickr.com/4495/36864201823_11163f337e_b.jpg"/>
          <p:cNvPicPr>
            <a:picLocks noChangeAspect="1" noChangeArrowheads="1"/>
          </p:cNvPicPr>
          <p:nvPr/>
        </p:nvPicPr>
        <p:blipFill rotWithShape="1">
          <a:blip r:embed="rId18">
            <a:extLst>
              <a:ext uri="{28A0092B-C50C-407E-A947-70E740481C1C}">
                <a14:useLocalDpi xmlns:a14="http://schemas.microsoft.com/office/drawing/2010/main" val="0"/>
              </a:ext>
            </a:extLst>
          </a:blip>
          <a:srcRect l="31957" r="23142"/>
          <a:stretch/>
        </p:blipFill>
        <p:spPr bwMode="auto">
          <a:xfrm>
            <a:off x="10007578" y="3214001"/>
            <a:ext cx="2074641" cy="30818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764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71" name="Group 70"/>
          <p:cNvGrpSpPr/>
          <p:nvPr/>
        </p:nvGrpSpPr>
        <p:grpSpPr>
          <a:xfrm>
            <a:off x="10874040" y="111901"/>
            <a:ext cx="1209675" cy="1020725"/>
            <a:chOff x="4362888" y="2339163"/>
            <a:chExt cx="1209675" cy="1020725"/>
          </a:xfrm>
        </p:grpSpPr>
        <p:sp>
          <p:nvSpPr>
            <p:cNvPr id="42" name="Oval 41"/>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p:nvPicPr>
          <p:blipFill rotWithShape="1">
            <a:blip r:embed="rId3">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36" name="Group 35"/>
          <p:cNvGrpSpPr/>
          <p:nvPr/>
        </p:nvGrpSpPr>
        <p:grpSpPr>
          <a:xfrm>
            <a:off x="169364" y="1222432"/>
            <a:ext cx="1209675" cy="1074201"/>
            <a:chOff x="169364" y="1222432"/>
            <a:chExt cx="1209675" cy="1074201"/>
          </a:xfrm>
        </p:grpSpPr>
        <p:sp>
          <p:nvSpPr>
            <p:cNvPr id="37" name="Oval 36"/>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hlinkClick r:id="rId4" action="ppaction://hlinksldjump"/>
            </p:cNvPr>
            <p:cNvPicPr>
              <a:picLocks noChangeAspect="1"/>
            </p:cNvPicPr>
            <p:nvPr/>
          </p:nvPicPr>
          <p:blipFill rotWithShape="1">
            <a:blip r:embed="rId3">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39" name="Oval 38"/>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hlinkClick r:id="rId5" action="ppaction://hlinksldjump"/>
          </p:cNvPr>
          <p:cNvPicPr>
            <a:picLocks noChangeAspect="1"/>
          </p:cNvPicPr>
          <p:nvPr/>
        </p:nvPicPr>
        <p:blipFill rotWithShape="1">
          <a:blip r:embed="rId6">
            <a:clrChange>
              <a:clrFrom>
                <a:srgbClr val="FFFFFF"/>
              </a:clrFrom>
              <a:clrTo>
                <a:srgbClr val="FFFFFF">
                  <a:alpha val="0"/>
                </a:srgbClr>
              </a:clrTo>
            </a:clrChange>
          </a:blip>
          <a:srcRect b="79584"/>
          <a:stretch/>
        </p:blipFill>
        <p:spPr>
          <a:xfrm>
            <a:off x="1379039" y="1222432"/>
            <a:ext cx="1066800" cy="1042303"/>
          </a:xfrm>
          <a:prstGeom prst="rect">
            <a:avLst/>
          </a:prstGeom>
        </p:spPr>
      </p:pic>
      <p:sp>
        <p:nvSpPr>
          <p:cNvPr id="43" name="Oval 42"/>
          <p:cNvSpPr/>
          <p:nvPr/>
        </p:nvSpPr>
        <p:spPr>
          <a:xfrm>
            <a:off x="300410" y="2307636"/>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hlinkClick r:id="rId7" action="ppaction://hlinksldjump"/>
          </p:cNvPr>
          <p:cNvPicPr>
            <a:picLocks noChangeAspect="1"/>
          </p:cNvPicPr>
          <p:nvPr/>
        </p:nvPicPr>
        <p:blipFill rotWithShape="1">
          <a:blip r:embed="rId3">
            <a:clrChange>
              <a:clrFrom>
                <a:srgbClr val="FFFFFF"/>
              </a:clrFrom>
              <a:clrTo>
                <a:srgbClr val="FFFFFF">
                  <a:alpha val="0"/>
                </a:srgbClr>
              </a:clrTo>
            </a:clrChange>
          </a:blip>
          <a:srcRect t="20400" b="59644"/>
          <a:stretch/>
        </p:blipFill>
        <p:spPr>
          <a:xfrm>
            <a:off x="165697" y="2276464"/>
            <a:ext cx="1209675" cy="1020725"/>
          </a:xfrm>
          <a:prstGeom prst="rect">
            <a:avLst/>
          </a:prstGeom>
        </p:spPr>
      </p:pic>
      <p:grpSp>
        <p:nvGrpSpPr>
          <p:cNvPr id="45" name="Group 44"/>
          <p:cNvGrpSpPr/>
          <p:nvPr/>
        </p:nvGrpSpPr>
        <p:grpSpPr>
          <a:xfrm>
            <a:off x="180062" y="3307881"/>
            <a:ext cx="1209675" cy="974278"/>
            <a:chOff x="2937315" y="3238721"/>
            <a:chExt cx="1209675" cy="974278"/>
          </a:xfrm>
        </p:grpSpPr>
        <p:sp>
          <p:nvSpPr>
            <p:cNvPr id="47" name="Oval 46"/>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a:hlinkClick r:id="rId8" action="ppaction://hlinksldjump"/>
            </p:cNvPr>
            <p:cNvPicPr>
              <a:picLocks noChangeAspect="1"/>
            </p:cNvPicPr>
            <p:nvPr/>
          </p:nvPicPr>
          <p:blipFill rotWithShape="1">
            <a:blip r:embed="rId3">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49" name="Group 48"/>
          <p:cNvGrpSpPr/>
          <p:nvPr/>
        </p:nvGrpSpPr>
        <p:grpSpPr>
          <a:xfrm>
            <a:off x="180061" y="4268380"/>
            <a:ext cx="1209675" cy="1020727"/>
            <a:chOff x="2937315" y="4238595"/>
            <a:chExt cx="1209675" cy="1020727"/>
          </a:xfrm>
        </p:grpSpPr>
        <p:sp>
          <p:nvSpPr>
            <p:cNvPr id="51" name="Oval 50"/>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hlinkClick r:id="rId9" action="ppaction://hlinksldjump"/>
            </p:cNvPr>
            <p:cNvPicPr>
              <a:picLocks noChangeAspect="1"/>
            </p:cNvPicPr>
            <p:nvPr/>
          </p:nvPicPr>
          <p:blipFill rotWithShape="1">
            <a:blip r:embed="rId3">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54" name="Group 53"/>
          <p:cNvGrpSpPr/>
          <p:nvPr/>
        </p:nvGrpSpPr>
        <p:grpSpPr>
          <a:xfrm>
            <a:off x="191280" y="5282639"/>
            <a:ext cx="1209675" cy="1027951"/>
            <a:chOff x="3960409" y="5114260"/>
            <a:chExt cx="1209675" cy="1027951"/>
          </a:xfrm>
        </p:grpSpPr>
        <p:sp>
          <p:nvSpPr>
            <p:cNvPr id="55" name="Oval 54"/>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hlinkClick r:id="rId10" action="ppaction://hlinksldjump"/>
            </p:cNvPr>
            <p:cNvPicPr>
              <a:picLocks noChangeAspect="1"/>
            </p:cNvPicPr>
            <p:nvPr/>
          </p:nvPicPr>
          <p:blipFill rotWithShape="1">
            <a:blip r:embed="rId3">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57" name="Group 56"/>
          <p:cNvGrpSpPr/>
          <p:nvPr/>
        </p:nvGrpSpPr>
        <p:grpSpPr>
          <a:xfrm>
            <a:off x="1379039" y="2272692"/>
            <a:ext cx="1066800" cy="999461"/>
            <a:chOff x="1379039" y="2272692"/>
            <a:chExt cx="1066800" cy="999461"/>
          </a:xfrm>
        </p:grpSpPr>
        <p:sp>
          <p:nvSpPr>
            <p:cNvPr id="59" name="Oval 58"/>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a:hlinkClick r:id="rId11" action="ppaction://hlinksldjump"/>
            </p:cNvPr>
            <p:cNvPicPr>
              <a:picLocks noChangeAspect="1"/>
            </p:cNvPicPr>
            <p:nvPr/>
          </p:nvPicPr>
          <p:blipFill rotWithShape="1">
            <a:blip r:embed="rId6">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62" name="Group 61"/>
          <p:cNvGrpSpPr/>
          <p:nvPr/>
        </p:nvGrpSpPr>
        <p:grpSpPr>
          <a:xfrm>
            <a:off x="1386373" y="3275402"/>
            <a:ext cx="1066800" cy="1020725"/>
            <a:chOff x="1386373" y="3275402"/>
            <a:chExt cx="1066800" cy="1020725"/>
          </a:xfrm>
        </p:grpSpPr>
        <p:sp>
          <p:nvSpPr>
            <p:cNvPr id="63" name="Oval 62"/>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hlinkClick r:id="rId12" action="ppaction://hlinksldjump"/>
            </p:cNvPr>
            <p:cNvPicPr>
              <a:picLocks noChangeAspect="1"/>
            </p:cNvPicPr>
            <p:nvPr/>
          </p:nvPicPr>
          <p:blipFill rotWithShape="1">
            <a:blip r:embed="rId6">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65" name="Group 64"/>
          <p:cNvGrpSpPr/>
          <p:nvPr/>
        </p:nvGrpSpPr>
        <p:grpSpPr>
          <a:xfrm>
            <a:off x="1380546" y="4283965"/>
            <a:ext cx="1066800" cy="1020726"/>
            <a:chOff x="1380546" y="4283965"/>
            <a:chExt cx="1066800" cy="1020726"/>
          </a:xfrm>
        </p:grpSpPr>
        <p:sp>
          <p:nvSpPr>
            <p:cNvPr id="81" name="Oval 80"/>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hlinkClick r:id="rId13" action="ppaction://hlinksldjump"/>
            </p:cNvPr>
            <p:cNvPicPr>
              <a:picLocks noChangeAspect="1"/>
            </p:cNvPicPr>
            <p:nvPr/>
          </p:nvPicPr>
          <p:blipFill rotWithShape="1">
            <a:blip r:embed="rId6">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84" name="Group 83"/>
          <p:cNvGrpSpPr/>
          <p:nvPr/>
        </p:nvGrpSpPr>
        <p:grpSpPr>
          <a:xfrm>
            <a:off x="1390322" y="5295312"/>
            <a:ext cx="1066800" cy="1029498"/>
            <a:chOff x="1390322" y="5295312"/>
            <a:chExt cx="1066800" cy="1029498"/>
          </a:xfrm>
        </p:grpSpPr>
        <p:sp>
          <p:nvSpPr>
            <p:cNvPr id="85" name="Oval 84"/>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6" name="Picture 85">
              <a:hlinkClick r:id="rId14" action="ppaction://hlinksldjump"/>
            </p:cNvPr>
            <p:cNvPicPr>
              <a:picLocks noChangeAspect="1"/>
            </p:cNvPicPr>
            <p:nvPr/>
          </p:nvPicPr>
          <p:blipFill rotWithShape="1">
            <a:blip r:embed="rId6">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88" name="Right Arrow 87">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89" name="Oval 88"/>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10" name="Rectangle 9"/>
          <p:cNvSpPr/>
          <p:nvPr/>
        </p:nvSpPr>
        <p:spPr>
          <a:xfrm>
            <a:off x="2607266" y="4029754"/>
            <a:ext cx="9610213" cy="2308324"/>
          </a:xfrm>
          <a:prstGeom prst="rect">
            <a:avLst/>
          </a:prstGeom>
        </p:spPr>
        <p:txBody>
          <a:bodyPr wrap="square">
            <a:spAutoFit/>
          </a:bodyPr>
          <a:lstStyle/>
          <a:p>
            <a:r>
              <a:rPr lang="en-US" sz="1600" dirty="0" smtClean="0">
                <a:latin typeface="Droid Serif"/>
              </a:rPr>
              <a:t>Each </a:t>
            </a:r>
            <a:r>
              <a:rPr lang="en-US" sz="1600" dirty="0">
                <a:latin typeface="Droid Serif"/>
              </a:rPr>
              <a:t>team is required to design a primary residence for year-round occupancy for a specific target client of its choosing</a:t>
            </a:r>
            <a:r>
              <a:rPr lang="en-US" sz="1600" dirty="0" smtClean="0">
                <a:latin typeface="Droid Serif"/>
              </a:rPr>
              <a:t>.</a:t>
            </a:r>
          </a:p>
          <a:p>
            <a:endParaRPr lang="en-US" sz="1600" dirty="0">
              <a:latin typeface="Droid Serif"/>
            </a:endParaRPr>
          </a:p>
          <a:p>
            <a:r>
              <a:rPr lang="en-US" sz="1600" dirty="0" smtClean="0">
                <a:latin typeface="Droid Serif"/>
              </a:rPr>
              <a:t>A </a:t>
            </a:r>
            <a:r>
              <a:rPr lang="en-US" sz="1600" dirty="0">
                <a:latin typeface="Droid Serif"/>
              </a:rPr>
              <a:t>jury of professionals from the homebuilding industry will </a:t>
            </a:r>
            <a:r>
              <a:rPr lang="en-US" sz="1600" dirty="0" smtClean="0">
                <a:latin typeface="Droid Serif"/>
              </a:rPr>
              <a:t>evaluated </a:t>
            </a:r>
            <a:r>
              <a:rPr lang="en-US" sz="1600" dirty="0">
                <a:latin typeface="Droid Serif"/>
              </a:rPr>
              <a:t>the overall attractiveness of the design to the target client and the market impact potential of the house based on </a:t>
            </a:r>
            <a:r>
              <a:rPr lang="en-US" sz="1600" dirty="0" smtClean="0">
                <a:latin typeface="Droid Serif"/>
              </a:rPr>
              <a:t>criteria regarding:</a:t>
            </a:r>
            <a:endParaRPr lang="en-US" sz="1600" dirty="0">
              <a:latin typeface="Droid Serif"/>
            </a:endParaRPr>
          </a:p>
          <a:p>
            <a:pPr marL="285750" indent="-285750">
              <a:buFont typeface="Arial" panose="020B0604020202020204" pitchFamily="34" charset="0"/>
              <a:buChar char="•"/>
            </a:pPr>
            <a:r>
              <a:rPr lang="en-US" sz="1600" dirty="0">
                <a:latin typeface="Droid Serif"/>
              </a:rPr>
              <a:t>Market </a:t>
            </a:r>
            <a:r>
              <a:rPr lang="en-US" sz="1600" dirty="0" smtClean="0">
                <a:latin typeface="Droid Serif"/>
              </a:rPr>
              <a:t>Potential</a:t>
            </a:r>
          </a:p>
          <a:p>
            <a:pPr marL="285750" indent="-285750">
              <a:buFont typeface="Arial" panose="020B0604020202020204" pitchFamily="34" charset="0"/>
              <a:buChar char="•"/>
            </a:pPr>
            <a:r>
              <a:rPr lang="en-US" sz="1600" dirty="0" smtClean="0">
                <a:latin typeface="Droid Serif"/>
              </a:rPr>
              <a:t>Livability</a:t>
            </a:r>
          </a:p>
          <a:p>
            <a:pPr marL="285750" indent="-285750">
              <a:buFont typeface="Arial" panose="020B0604020202020204" pitchFamily="34" charset="0"/>
              <a:buChar char="•"/>
            </a:pPr>
            <a:r>
              <a:rPr lang="en-US" sz="1600" dirty="0" smtClean="0">
                <a:latin typeface="Droid Serif"/>
              </a:rPr>
              <a:t>Cost Effectiveness</a:t>
            </a:r>
          </a:p>
          <a:p>
            <a:pPr marL="285750" indent="-285750">
              <a:buFont typeface="Arial" panose="020B0604020202020204" pitchFamily="34" charset="0"/>
              <a:buChar char="•"/>
            </a:pPr>
            <a:r>
              <a:rPr lang="en-US" sz="1600" dirty="0" smtClean="0">
                <a:latin typeface="Droid Serif"/>
              </a:rPr>
              <a:t>Buildability</a:t>
            </a:r>
            <a:endParaRPr lang="en-US" sz="1600" dirty="0">
              <a:latin typeface="Droid Serif"/>
            </a:endParaRPr>
          </a:p>
        </p:txBody>
      </p:sp>
      <p:sp>
        <p:nvSpPr>
          <p:cNvPr id="93" name="Rectangle 92"/>
          <p:cNvSpPr/>
          <p:nvPr/>
        </p:nvSpPr>
        <p:spPr>
          <a:xfrm>
            <a:off x="7221811" y="368130"/>
            <a:ext cx="3855543" cy="523220"/>
          </a:xfrm>
          <a:prstGeom prst="rect">
            <a:avLst/>
          </a:prstGeom>
        </p:spPr>
        <p:txBody>
          <a:bodyPr wrap="none">
            <a:spAutoFit/>
          </a:bodyPr>
          <a:lstStyle/>
          <a:p>
            <a:r>
              <a:rPr lang="en-US" sz="2800" b="1" cap="all" dirty="0" smtClean="0">
                <a:solidFill>
                  <a:srgbClr val="1B5FA6"/>
                </a:solidFill>
                <a:latin typeface="Lato"/>
              </a:rPr>
              <a:t>MARKET POTENTIAL</a:t>
            </a:r>
            <a:endParaRPr lang="en-US" b="1" i="0" cap="all" dirty="0">
              <a:solidFill>
                <a:srgbClr val="1B5FA6"/>
              </a:solidFill>
              <a:effectLst/>
              <a:latin typeface="Lato"/>
            </a:endParaRPr>
          </a:p>
        </p:txBody>
      </p:sp>
      <p:pic>
        <p:nvPicPr>
          <p:cNvPr id="9218" name="Picture 2" descr="https://farm5.staticflickr.com/4493/37602463761_5e71c9df7a_b.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31701" y="1132626"/>
            <a:ext cx="4085891" cy="27252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0" name="Picture 4" descr="SD2017 Northwestern House Renderi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29572" y="1216154"/>
            <a:ext cx="4762500" cy="26765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96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7" name="Group 6"/>
          <p:cNvGrpSpPr/>
          <p:nvPr/>
        </p:nvGrpSpPr>
        <p:grpSpPr>
          <a:xfrm>
            <a:off x="11016337" y="110501"/>
            <a:ext cx="1066800" cy="999461"/>
            <a:chOff x="1379039" y="2272692"/>
            <a:chExt cx="1066800" cy="999461"/>
          </a:xfrm>
        </p:grpSpPr>
        <p:sp>
          <p:nvSpPr>
            <p:cNvPr id="8" name="Oval 7"/>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10" name="Group 9"/>
          <p:cNvGrpSpPr/>
          <p:nvPr/>
        </p:nvGrpSpPr>
        <p:grpSpPr>
          <a:xfrm>
            <a:off x="169364" y="1222432"/>
            <a:ext cx="1209675" cy="1074201"/>
            <a:chOff x="169364" y="1222432"/>
            <a:chExt cx="1209675" cy="1074201"/>
          </a:xfrm>
        </p:grpSpPr>
        <p:sp>
          <p:nvSpPr>
            <p:cNvPr id="11" name="Oval 10"/>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hlinkClick r:id="rId4" action="ppaction://hlinksldjump"/>
            </p:cNvPr>
            <p:cNvPicPr>
              <a:picLocks noChangeAspect="1"/>
            </p:cNvPicPr>
            <p:nvPr/>
          </p:nvPicPr>
          <p:blipFill rotWithShape="1">
            <a:blip r:embed="rId5">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13" name="Oval 12"/>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6" action="ppaction://hlinksldjump"/>
          </p:cNvPr>
          <p:cNvPicPr>
            <a:picLocks noChangeAspect="1"/>
          </p:cNvPicPr>
          <p:nvPr/>
        </p:nvPicPr>
        <p:blipFill rotWithShape="1">
          <a:blip r:embed="rId3">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15" name="Group 14"/>
          <p:cNvGrpSpPr/>
          <p:nvPr/>
        </p:nvGrpSpPr>
        <p:grpSpPr>
          <a:xfrm>
            <a:off x="169364" y="2262056"/>
            <a:ext cx="1209675" cy="1020725"/>
            <a:chOff x="4362888" y="2339163"/>
            <a:chExt cx="1209675" cy="1020725"/>
          </a:xfrm>
        </p:grpSpPr>
        <p:sp>
          <p:nvSpPr>
            <p:cNvPr id="16" name="Oval 15"/>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hlinkClick r:id="rId7" action="ppaction://hlinksldjump"/>
            </p:cNvPr>
            <p:cNvPicPr>
              <a:picLocks noChangeAspect="1"/>
            </p:cNvPicPr>
            <p:nvPr/>
          </p:nvPicPr>
          <p:blipFill rotWithShape="1">
            <a:blip r:embed="rId5">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19" name="Group 18"/>
          <p:cNvGrpSpPr/>
          <p:nvPr/>
        </p:nvGrpSpPr>
        <p:grpSpPr>
          <a:xfrm>
            <a:off x="180062" y="3307881"/>
            <a:ext cx="1209675" cy="974278"/>
            <a:chOff x="2937315" y="3238721"/>
            <a:chExt cx="1209675" cy="974278"/>
          </a:xfrm>
        </p:grpSpPr>
        <p:sp>
          <p:nvSpPr>
            <p:cNvPr id="20" name="Oval 19"/>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hlinkClick r:id="rId8" action="ppaction://hlinksldjump"/>
            </p:cNvPr>
            <p:cNvPicPr>
              <a:picLocks noChangeAspect="1"/>
            </p:cNvPicPr>
            <p:nvPr/>
          </p:nvPicPr>
          <p:blipFill rotWithShape="1">
            <a:blip r:embed="rId5">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22" name="Group 21"/>
          <p:cNvGrpSpPr/>
          <p:nvPr/>
        </p:nvGrpSpPr>
        <p:grpSpPr>
          <a:xfrm>
            <a:off x="180061" y="4268380"/>
            <a:ext cx="1209675" cy="1020727"/>
            <a:chOff x="2937315" y="4238595"/>
            <a:chExt cx="1209675" cy="1020727"/>
          </a:xfrm>
        </p:grpSpPr>
        <p:sp>
          <p:nvSpPr>
            <p:cNvPr id="23" name="Oval 22"/>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hlinkClick r:id="rId9" action="ppaction://hlinksldjump"/>
            </p:cNvPr>
            <p:cNvPicPr>
              <a:picLocks noChangeAspect="1"/>
            </p:cNvPicPr>
            <p:nvPr/>
          </p:nvPicPr>
          <p:blipFill rotWithShape="1">
            <a:blip r:embed="rId5">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25" name="Group 24"/>
          <p:cNvGrpSpPr/>
          <p:nvPr/>
        </p:nvGrpSpPr>
        <p:grpSpPr>
          <a:xfrm>
            <a:off x="191280" y="5282639"/>
            <a:ext cx="1209675" cy="1027951"/>
            <a:chOff x="3960409" y="5114260"/>
            <a:chExt cx="1209675" cy="1027951"/>
          </a:xfrm>
        </p:grpSpPr>
        <p:sp>
          <p:nvSpPr>
            <p:cNvPr id="26" name="Oval 25"/>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10" action="ppaction://hlinksldjump"/>
            </p:cNvPr>
            <p:cNvPicPr>
              <a:picLocks noChangeAspect="1"/>
            </p:cNvPicPr>
            <p:nvPr/>
          </p:nvPicPr>
          <p:blipFill rotWithShape="1">
            <a:blip r:embed="rId5">
              <a:clrChange>
                <a:clrFrom>
                  <a:srgbClr val="FFFFFF"/>
                </a:clrFrom>
                <a:clrTo>
                  <a:srgbClr val="FFFFFF">
                    <a:alpha val="0"/>
                  </a:srgbClr>
                </a:clrTo>
              </a:clrChange>
            </a:blip>
            <a:srcRect t="79903"/>
            <a:stretch/>
          </p:blipFill>
          <p:spPr>
            <a:xfrm>
              <a:off x="3960409" y="5114260"/>
              <a:ext cx="1209675" cy="1027951"/>
            </a:xfrm>
            <a:prstGeom prst="rect">
              <a:avLst/>
            </a:prstGeom>
          </p:spPr>
        </p:pic>
      </p:grpSp>
      <p:sp>
        <p:nvSpPr>
          <p:cNvPr id="29" name="Oval 28"/>
          <p:cNvSpPr/>
          <p:nvPr/>
        </p:nvSpPr>
        <p:spPr>
          <a:xfrm>
            <a:off x="1487923" y="2303645"/>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11" action="ppaction://hlinksldjump"/>
          </p:cNvPr>
          <p:cNvPicPr>
            <a:picLocks noChangeAspect="1"/>
          </p:cNvPicPr>
          <p:nvPr/>
        </p:nvPicPr>
        <p:blipFill rotWithShape="1">
          <a:blip r:embed="rId3">
            <a:clrChange>
              <a:clrFrom>
                <a:srgbClr val="FFFFFF"/>
              </a:clrFrom>
              <a:clrTo>
                <a:srgbClr val="FFFFFF">
                  <a:alpha val="0"/>
                </a:srgbClr>
              </a:clrTo>
            </a:clrChange>
          </a:blip>
          <a:srcRect t="20521" b="59902"/>
          <a:stretch/>
        </p:blipFill>
        <p:spPr>
          <a:xfrm>
            <a:off x="1381675" y="2273932"/>
            <a:ext cx="1066800" cy="999461"/>
          </a:xfrm>
          <a:prstGeom prst="rect">
            <a:avLst/>
          </a:prstGeom>
        </p:spPr>
      </p:pic>
      <p:grpSp>
        <p:nvGrpSpPr>
          <p:cNvPr id="31" name="Group 30"/>
          <p:cNvGrpSpPr/>
          <p:nvPr/>
        </p:nvGrpSpPr>
        <p:grpSpPr>
          <a:xfrm>
            <a:off x="1386373" y="3275402"/>
            <a:ext cx="1066800" cy="1020725"/>
            <a:chOff x="1386373" y="3275402"/>
            <a:chExt cx="1066800" cy="1020725"/>
          </a:xfrm>
        </p:grpSpPr>
        <p:sp>
          <p:nvSpPr>
            <p:cNvPr id="32" name="Oval 31"/>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12" action="ppaction://hlinksldjump"/>
            </p:cNvPr>
            <p:cNvPicPr>
              <a:picLocks noChangeAspect="1"/>
            </p:cNvPicPr>
            <p:nvPr/>
          </p:nvPicPr>
          <p:blipFill rotWithShape="1">
            <a:blip r:embed="rId3">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34" name="Group 33"/>
          <p:cNvGrpSpPr/>
          <p:nvPr/>
        </p:nvGrpSpPr>
        <p:grpSpPr>
          <a:xfrm>
            <a:off x="1380546" y="4283965"/>
            <a:ext cx="1066800" cy="1020726"/>
            <a:chOff x="1380546" y="4283965"/>
            <a:chExt cx="1066800" cy="1020726"/>
          </a:xfrm>
        </p:grpSpPr>
        <p:sp>
          <p:nvSpPr>
            <p:cNvPr id="35" name="Oval 34"/>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hlinkClick r:id="rId13" action="ppaction://hlinksldjump"/>
            </p:cNvPr>
            <p:cNvPicPr>
              <a:picLocks noChangeAspect="1"/>
            </p:cNvPicPr>
            <p:nvPr/>
          </p:nvPicPr>
          <p:blipFill rotWithShape="1">
            <a:blip r:embed="rId3">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37" name="Group 36"/>
          <p:cNvGrpSpPr/>
          <p:nvPr/>
        </p:nvGrpSpPr>
        <p:grpSpPr>
          <a:xfrm>
            <a:off x="1390322" y="5295312"/>
            <a:ext cx="1066800" cy="1029498"/>
            <a:chOff x="1390322" y="5295312"/>
            <a:chExt cx="1066800" cy="1029498"/>
          </a:xfrm>
        </p:grpSpPr>
        <p:sp>
          <p:nvSpPr>
            <p:cNvPr id="38" name="Oval 37"/>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hlinkClick r:id="rId14" action="ppaction://hlinksldjump"/>
            </p:cNvPr>
            <p:cNvPicPr>
              <a:picLocks noChangeAspect="1"/>
            </p:cNvPicPr>
            <p:nvPr/>
          </p:nvPicPr>
          <p:blipFill rotWithShape="1">
            <a:blip r:embed="rId3">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41" name="Right Arrow 40">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43" name="Oval 42"/>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3" name="Rectangle 2"/>
          <p:cNvSpPr/>
          <p:nvPr/>
        </p:nvSpPr>
        <p:spPr>
          <a:xfrm>
            <a:off x="2767263" y="1245714"/>
            <a:ext cx="8999621" cy="2554545"/>
          </a:xfrm>
          <a:prstGeom prst="rect">
            <a:avLst/>
          </a:prstGeom>
        </p:spPr>
        <p:txBody>
          <a:bodyPr wrap="square">
            <a:spAutoFit/>
          </a:bodyPr>
          <a:lstStyle/>
          <a:p>
            <a:r>
              <a:rPr lang="en-US" sz="1600" dirty="0">
                <a:latin typeface="Droid Serif"/>
              </a:rPr>
              <a:t>Teams are challenged to build a house that minimizes the flow of cooled air in summer or heated air in winter to the outdoors, operate heating and cooling systems that keep temperature and humidity steady, all while maintaining healthy indoor air quality</a:t>
            </a:r>
            <a:r>
              <a:rPr lang="en-US" sz="1600" dirty="0" smtClean="0">
                <a:latin typeface="Droid Serif"/>
              </a:rPr>
              <a:t>.</a:t>
            </a:r>
          </a:p>
          <a:p>
            <a:endParaRPr lang="en-US" sz="1600" dirty="0">
              <a:latin typeface="Droid Serif"/>
            </a:endParaRPr>
          </a:p>
          <a:p>
            <a:r>
              <a:rPr lang="en-US" sz="1600" dirty="0">
                <a:latin typeface="Droid Serif"/>
              </a:rPr>
              <a:t>To earn full points for this contest, teams must maintain:</a:t>
            </a:r>
          </a:p>
          <a:p>
            <a:pPr marL="285750" indent="-285750">
              <a:buFont typeface="Arial" panose="020B0604020202020204" pitchFamily="34" charset="0"/>
              <a:buChar char="•"/>
            </a:pPr>
            <a:r>
              <a:rPr lang="en-US" sz="1600" dirty="0">
                <a:latin typeface="Droid Serif"/>
              </a:rPr>
              <a:t>Temperatures between 68°F (20°C) and 74°F (23.3°C)</a:t>
            </a:r>
          </a:p>
          <a:p>
            <a:pPr marL="285750" indent="-285750">
              <a:buFont typeface="Arial" panose="020B0604020202020204" pitchFamily="34" charset="0"/>
              <a:buChar char="•"/>
            </a:pPr>
            <a:r>
              <a:rPr lang="en-US" sz="1600" dirty="0">
                <a:latin typeface="Droid Serif"/>
              </a:rPr>
              <a:t>Relative humidity between 35% and 60%</a:t>
            </a:r>
          </a:p>
          <a:p>
            <a:pPr marL="285750" indent="-285750">
              <a:buFont typeface="Arial" panose="020B0604020202020204" pitchFamily="34" charset="0"/>
              <a:buChar char="•"/>
            </a:pPr>
            <a:r>
              <a:rPr lang="en-US" sz="1600" dirty="0">
                <a:latin typeface="Droid Serif"/>
              </a:rPr>
              <a:t>Indoor CO</a:t>
            </a:r>
            <a:r>
              <a:rPr lang="en-US" sz="1600" baseline="-25000" dirty="0">
                <a:latin typeface="Droid Serif"/>
              </a:rPr>
              <a:t>2</a:t>
            </a:r>
            <a:r>
              <a:rPr lang="en-US" sz="1600" dirty="0">
                <a:latin typeface="Droid Serif"/>
              </a:rPr>
              <a:t> levels at less than 1,000 parts per million</a:t>
            </a:r>
          </a:p>
          <a:p>
            <a:pPr marL="285750" indent="-285750">
              <a:buFont typeface="Arial" panose="020B0604020202020204" pitchFamily="34" charset="0"/>
              <a:buChar char="•"/>
            </a:pPr>
            <a:r>
              <a:rPr lang="en-US" sz="1600" dirty="0">
                <a:latin typeface="Droid Serif"/>
              </a:rPr>
              <a:t>A tight building envelope that minimizes airflow from the outside to the inside of the house and from the inside to the outside, thus reducing amount of energy required to heat or cool that air.</a:t>
            </a:r>
            <a:endParaRPr lang="en-US" sz="1600" b="0" i="0" dirty="0">
              <a:effectLst/>
              <a:latin typeface="Droid Serif"/>
            </a:endParaRPr>
          </a:p>
        </p:txBody>
      </p:sp>
      <p:sp>
        <p:nvSpPr>
          <p:cNvPr id="48" name="Rectangle 47"/>
          <p:cNvSpPr/>
          <p:nvPr/>
        </p:nvSpPr>
        <p:spPr>
          <a:xfrm>
            <a:off x="7294003" y="368130"/>
            <a:ext cx="3889783" cy="523220"/>
          </a:xfrm>
          <a:prstGeom prst="rect">
            <a:avLst/>
          </a:prstGeom>
        </p:spPr>
        <p:txBody>
          <a:bodyPr wrap="none">
            <a:spAutoFit/>
          </a:bodyPr>
          <a:lstStyle/>
          <a:p>
            <a:r>
              <a:rPr lang="en-US" sz="2800" b="1" cap="all" dirty="0" smtClean="0">
                <a:solidFill>
                  <a:srgbClr val="1B5FA6"/>
                </a:solidFill>
                <a:latin typeface="Lato"/>
              </a:rPr>
              <a:t>HEALTH &amp; COMFORT</a:t>
            </a:r>
            <a:endParaRPr lang="en-US" b="1" i="0" cap="all" dirty="0">
              <a:solidFill>
                <a:srgbClr val="1B5FA6"/>
              </a:solidFill>
              <a:effectLst/>
              <a:latin typeface="Lato"/>
            </a:endParaRPr>
          </a:p>
        </p:txBody>
      </p:sp>
      <p:pic>
        <p:nvPicPr>
          <p:cNvPr id="4" name="Picture 3"/>
          <p:cNvPicPr>
            <a:picLocks noChangeAspect="1"/>
          </p:cNvPicPr>
          <p:nvPr/>
        </p:nvPicPr>
        <p:blipFill>
          <a:blip r:embed="rId16"/>
          <a:stretch>
            <a:fillRect/>
          </a:stretch>
        </p:blipFill>
        <p:spPr>
          <a:xfrm>
            <a:off x="6629735" y="3936010"/>
            <a:ext cx="5050925" cy="2310723"/>
          </a:xfrm>
          <a:prstGeom prst="rect">
            <a:avLst/>
          </a:prstGeom>
        </p:spPr>
      </p:pic>
      <p:pic>
        <p:nvPicPr>
          <p:cNvPr id="8194" name="Picture 2" descr="https://farm5.staticflickr.com/4489/36864202043_c8d0947101_b.jpg"/>
          <p:cNvPicPr>
            <a:picLocks noChangeAspect="1" noChangeArrowheads="1"/>
          </p:cNvPicPr>
          <p:nvPr/>
        </p:nvPicPr>
        <p:blipFill rotWithShape="1">
          <a:blip r:embed="rId17">
            <a:extLst>
              <a:ext uri="{28A0092B-C50C-407E-A947-70E740481C1C}">
                <a14:useLocalDpi xmlns:a14="http://schemas.microsoft.com/office/drawing/2010/main" val="0"/>
              </a:ext>
            </a:extLst>
          </a:blip>
          <a:srcRect l="24186" r="23141"/>
          <a:stretch/>
        </p:blipFill>
        <p:spPr bwMode="auto">
          <a:xfrm>
            <a:off x="5209822" y="4569053"/>
            <a:ext cx="1577795" cy="19979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18"/>
          <a:stretch>
            <a:fillRect/>
          </a:stretch>
        </p:blipFill>
        <p:spPr>
          <a:xfrm>
            <a:off x="3171962" y="3753015"/>
            <a:ext cx="2252532" cy="2703250"/>
          </a:xfrm>
          <a:prstGeom prst="rect">
            <a:avLst/>
          </a:prstGeom>
          <a:ln>
            <a:noFill/>
          </a:ln>
          <a:effectLst>
            <a:softEdge rad="112500"/>
          </a:effectLst>
        </p:spPr>
      </p:pic>
    </p:spTree>
    <p:extLst>
      <p:ext uri="{BB962C8B-B14F-4D97-AF65-F5344CB8AC3E}">
        <p14:creationId xmlns:p14="http://schemas.microsoft.com/office/powerpoint/2010/main" val="4223632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10" name="Group 9"/>
          <p:cNvGrpSpPr/>
          <p:nvPr/>
        </p:nvGrpSpPr>
        <p:grpSpPr>
          <a:xfrm>
            <a:off x="10876136" y="107815"/>
            <a:ext cx="1209675" cy="974278"/>
            <a:chOff x="2937315" y="3238721"/>
            <a:chExt cx="1209675" cy="974278"/>
          </a:xfrm>
        </p:grpSpPr>
        <p:sp>
          <p:nvSpPr>
            <p:cNvPr id="11" name="Oval 10"/>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7" name="Group 6"/>
          <p:cNvGrpSpPr/>
          <p:nvPr/>
        </p:nvGrpSpPr>
        <p:grpSpPr>
          <a:xfrm>
            <a:off x="169364" y="1222432"/>
            <a:ext cx="1209675" cy="1074201"/>
            <a:chOff x="169364" y="1222432"/>
            <a:chExt cx="1209675" cy="1074201"/>
          </a:xfrm>
        </p:grpSpPr>
        <p:sp>
          <p:nvSpPr>
            <p:cNvPr id="8" name="Oval 7"/>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hlinkClick r:id="rId4" action="ppaction://hlinksldjump"/>
            </p:cNvPr>
            <p:cNvPicPr>
              <a:picLocks noChangeAspect="1"/>
            </p:cNvPicPr>
            <p:nvPr/>
          </p:nvPicPr>
          <p:blipFill rotWithShape="1">
            <a:blip r:embed="rId3">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13" name="Oval 12"/>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5" action="ppaction://hlinksldjump"/>
          </p:cNvPr>
          <p:cNvPicPr>
            <a:picLocks noChangeAspect="1"/>
          </p:cNvPicPr>
          <p:nvPr/>
        </p:nvPicPr>
        <p:blipFill rotWithShape="1">
          <a:blip r:embed="rId6">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15" name="Group 14"/>
          <p:cNvGrpSpPr/>
          <p:nvPr/>
        </p:nvGrpSpPr>
        <p:grpSpPr>
          <a:xfrm>
            <a:off x="169364" y="2262056"/>
            <a:ext cx="1209675" cy="1020725"/>
            <a:chOff x="4362888" y="2339163"/>
            <a:chExt cx="1209675" cy="1020725"/>
          </a:xfrm>
        </p:grpSpPr>
        <p:sp>
          <p:nvSpPr>
            <p:cNvPr id="16" name="Oval 15"/>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hlinkClick r:id="rId7" action="ppaction://hlinksldjump"/>
            </p:cNvPr>
            <p:cNvPicPr>
              <a:picLocks noChangeAspect="1"/>
            </p:cNvPicPr>
            <p:nvPr/>
          </p:nvPicPr>
          <p:blipFill rotWithShape="1">
            <a:blip r:embed="rId3">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sp>
        <p:nvSpPr>
          <p:cNvPr id="20" name="Oval 19"/>
          <p:cNvSpPr/>
          <p:nvPr/>
        </p:nvSpPr>
        <p:spPr>
          <a:xfrm>
            <a:off x="318377" y="3307881"/>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hlinkClick r:id="rId8" action="ppaction://hlinksldjump"/>
          </p:cNvPr>
          <p:cNvPicPr>
            <a:picLocks noChangeAspect="1"/>
          </p:cNvPicPr>
          <p:nvPr/>
        </p:nvPicPr>
        <p:blipFill rotWithShape="1">
          <a:blip r:embed="rId3">
            <a:clrChange>
              <a:clrFrom>
                <a:srgbClr val="FFFFFF"/>
              </a:clrFrom>
              <a:clrTo>
                <a:srgbClr val="FFFFFF">
                  <a:alpha val="0"/>
                </a:srgbClr>
              </a:clrTo>
            </a:clrChange>
          </a:blip>
          <a:srcRect t="41103" b="40057"/>
          <a:stretch/>
        </p:blipFill>
        <p:spPr>
          <a:xfrm>
            <a:off x="179248" y="3320107"/>
            <a:ext cx="1209675" cy="963645"/>
          </a:xfrm>
          <a:prstGeom prst="rect">
            <a:avLst/>
          </a:prstGeom>
        </p:spPr>
      </p:pic>
      <p:grpSp>
        <p:nvGrpSpPr>
          <p:cNvPr id="22" name="Group 21"/>
          <p:cNvGrpSpPr/>
          <p:nvPr/>
        </p:nvGrpSpPr>
        <p:grpSpPr>
          <a:xfrm>
            <a:off x="180061" y="4268380"/>
            <a:ext cx="1209675" cy="1020727"/>
            <a:chOff x="2937315" y="4238595"/>
            <a:chExt cx="1209675" cy="1020727"/>
          </a:xfrm>
        </p:grpSpPr>
        <p:sp>
          <p:nvSpPr>
            <p:cNvPr id="23" name="Oval 22"/>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hlinkClick r:id="rId9" action="ppaction://hlinksldjump"/>
            </p:cNvPr>
            <p:cNvPicPr>
              <a:picLocks noChangeAspect="1"/>
            </p:cNvPicPr>
            <p:nvPr/>
          </p:nvPicPr>
          <p:blipFill rotWithShape="1">
            <a:blip r:embed="rId3">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25" name="Group 24"/>
          <p:cNvGrpSpPr/>
          <p:nvPr/>
        </p:nvGrpSpPr>
        <p:grpSpPr>
          <a:xfrm>
            <a:off x="191280" y="5282639"/>
            <a:ext cx="1209675" cy="1027951"/>
            <a:chOff x="3960409" y="5114260"/>
            <a:chExt cx="1209675" cy="1027951"/>
          </a:xfrm>
        </p:grpSpPr>
        <p:sp>
          <p:nvSpPr>
            <p:cNvPr id="26" name="Oval 25"/>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10" action="ppaction://hlinksldjump"/>
            </p:cNvPr>
            <p:cNvPicPr>
              <a:picLocks noChangeAspect="1"/>
            </p:cNvPicPr>
            <p:nvPr/>
          </p:nvPicPr>
          <p:blipFill rotWithShape="1">
            <a:blip r:embed="rId3">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28" name="Group 27"/>
          <p:cNvGrpSpPr/>
          <p:nvPr/>
        </p:nvGrpSpPr>
        <p:grpSpPr>
          <a:xfrm>
            <a:off x="1379039" y="2272692"/>
            <a:ext cx="1066800" cy="999461"/>
            <a:chOff x="1379039" y="2272692"/>
            <a:chExt cx="1066800" cy="999461"/>
          </a:xfrm>
        </p:grpSpPr>
        <p:sp>
          <p:nvSpPr>
            <p:cNvPr id="29" name="Oval 28"/>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11" action="ppaction://hlinksldjump"/>
            </p:cNvPr>
            <p:cNvPicPr>
              <a:picLocks noChangeAspect="1"/>
            </p:cNvPicPr>
            <p:nvPr/>
          </p:nvPicPr>
          <p:blipFill rotWithShape="1">
            <a:blip r:embed="rId6">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31" name="Group 30"/>
          <p:cNvGrpSpPr/>
          <p:nvPr/>
        </p:nvGrpSpPr>
        <p:grpSpPr>
          <a:xfrm>
            <a:off x="1386373" y="3275402"/>
            <a:ext cx="1066800" cy="1020725"/>
            <a:chOff x="1386373" y="3275402"/>
            <a:chExt cx="1066800" cy="1020725"/>
          </a:xfrm>
        </p:grpSpPr>
        <p:sp>
          <p:nvSpPr>
            <p:cNvPr id="32" name="Oval 31"/>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12" action="ppaction://hlinksldjump"/>
            </p:cNvPr>
            <p:cNvPicPr>
              <a:picLocks noChangeAspect="1"/>
            </p:cNvPicPr>
            <p:nvPr/>
          </p:nvPicPr>
          <p:blipFill rotWithShape="1">
            <a:blip r:embed="rId6">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34" name="Group 33"/>
          <p:cNvGrpSpPr/>
          <p:nvPr/>
        </p:nvGrpSpPr>
        <p:grpSpPr>
          <a:xfrm>
            <a:off x="1380546" y="4283965"/>
            <a:ext cx="1066800" cy="1020726"/>
            <a:chOff x="1380546" y="4283965"/>
            <a:chExt cx="1066800" cy="1020726"/>
          </a:xfrm>
        </p:grpSpPr>
        <p:sp>
          <p:nvSpPr>
            <p:cNvPr id="35" name="Oval 34"/>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hlinkClick r:id="rId13" action="ppaction://hlinksldjump"/>
            </p:cNvPr>
            <p:cNvPicPr>
              <a:picLocks noChangeAspect="1"/>
            </p:cNvPicPr>
            <p:nvPr/>
          </p:nvPicPr>
          <p:blipFill rotWithShape="1">
            <a:blip r:embed="rId6">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37" name="Group 36"/>
          <p:cNvGrpSpPr/>
          <p:nvPr/>
        </p:nvGrpSpPr>
        <p:grpSpPr>
          <a:xfrm>
            <a:off x="1390322" y="5295312"/>
            <a:ext cx="1066800" cy="1029498"/>
            <a:chOff x="1390322" y="5295312"/>
            <a:chExt cx="1066800" cy="1029498"/>
          </a:xfrm>
        </p:grpSpPr>
        <p:sp>
          <p:nvSpPr>
            <p:cNvPr id="38" name="Oval 37"/>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hlinkClick r:id="rId14" action="ppaction://hlinksldjump"/>
            </p:cNvPr>
            <p:cNvPicPr>
              <a:picLocks noChangeAspect="1"/>
            </p:cNvPicPr>
            <p:nvPr/>
          </p:nvPicPr>
          <p:blipFill rotWithShape="1">
            <a:blip r:embed="rId6">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41" name="Right Arrow 40">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42" name="Oval 41"/>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47" name="Rectangle 46"/>
          <p:cNvSpPr/>
          <p:nvPr/>
        </p:nvSpPr>
        <p:spPr>
          <a:xfrm>
            <a:off x="8380782" y="320939"/>
            <a:ext cx="2696572" cy="523220"/>
          </a:xfrm>
          <a:prstGeom prst="rect">
            <a:avLst/>
          </a:prstGeom>
        </p:spPr>
        <p:txBody>
          <a:bodyPr wrap="none">
            <a:spAutoFit/>
          </a:bodyPr>
          <a:lstStyle/>
          <a:p>
            <a:r>
              <a:rPr lang="en-US" sz="2800" b="1" cap="all" dirty="0" smtClean="0">
                <a:solidFill>
                  <a:srgbClr val="1B5FA6"/>
                </a:solidFill>
                <a:latin typeface="Lato"/>
              </a:rPr>
              <a:t>ENGINEERING</a:t>
            </a:r>
            <a:endParaRPr lang="en-US" b="1" i="0" cap="all" dirty="0">
              <a:solidFill>
                <a:srgbClr val="1B5FA6"/>
              </a:solidFill>
              <a:effectLst/>
              <a:latin typeface="Lato"/>
            </a:endParaRPr>
          </a:p>
        </p:txBody>
      </p:sp>
      <p:sp>
        <p:nvSpPr>
          <p:cNvPr id="3" name="Rectangle 2"/>
          <p:cNvSpPr/>
          <p:nvPr/>
        </p:nvSpPr>
        <p:spPr>
          <a:xfrm>
            <a:off x="2745375" y="966063"/>
            <a:ext cx="8575844" cy="1815882"/>
          </a:xfrm>
          <a:prstGeom prst="rect">
            <a:avLst/>
          </a:prstGeom>
        </p:spPr>
        <p:txBody>
          <a:bodyPr wrap="square">
            <a:spAutoFit/>
          </a:bodyPr>
          <a:lstStyle/>
          <a:p>
            <a:r>
              <a:rPr lang="en-US" sz="1600" dirty="0">
                <a:latin typeface="Droid Serif"/>
              </a:rPr>
              <a:t>Solar Decathlon houses are marvels of engineering. </a:t>
            </a:r>
            <a:r>
              <a:rPr lang="en-US" sz="1600" dirty="0" smtClean="0">
                <a:latin typeface="Droid Serif"/>
              </a:rPr>
              <a:t>A </a:t>
            </a:r>
            <a:r>
              <a:rPr lang="en-US" sz="1600" dirty="0">
                <a:latin typeface="Droid Serif"/>
              </a:rPr>
              <a:t>jury of engineers </a:t>
            </a:r>
            <a:r>
              <a:rPr lang="en-US" sz="1600" dirty="0" smtClean="0">
                <a:latin typeface="Droid Serif"/>
              </a:rPr>
              <a:t>evaluated </a:t>
            </a:r>
            <a:r>
              <a:rPr lang="en-US" sz="1600" dirty="0">
                <a:latin typeface="Droid Serif"/>
              </a:rPr>
              <a:t>the engineering design and implementation of each team's house based on </a:t>
            </a:r>
            <a:r>
              <a:rPr lang="en-US" sz="1600" dirty="0" smtClean="0">
                <a:latin typeface="Droid Serif"/>
              </a:rPr>
              <a:t>criteria regarding:</a:t>
            </a:r>
            <a:endParaRPr lang="en-US" sz="1600" dirty="0">
              <a:latin typeface="Droid Serif"/>
            </a:endParaRPr>
          </a:p>
          <a:p>
            <a:pPr marL="285750" indent="-285750">
              <a:buFont typeface="Arial" panose="020B0604020202020204" pitchFamily="34" charset="0"/>
              <a:buChar char="•"/>
            </a:pPr>
            <a:r>
              <a:rPr lang="en-US" sz="1600" dirty="0" smtClean="0">
                <a:latin typeface="Droid Serif"/>
              </a:rPr>
              <a:t>Approach</a:t>
            </a:r>
          </a:p>
          <a:p>
            <a:pPr marL="285750" indent="-285750">
              <a:buFont typeface="Arial" panose="020B0604020202020204" pitchFamily="34" charset="0"/>
              <a:buChar char="•"/>
            </a:pPr>
            <a:r>
              <a:rPr lang="en-US" sz="1600" dirty="0" smtClean="0">
                <a:latin typeface="Droid Serif"/>
              </a:rPr>
              <a:t>Design</a:t>
            </a:r>
          </a:p>
          <a:p>
            <a:pPr marL="285750" indent="-285750">
              <a:buFont typeface="Arial" panose="020B0604020202020204" pitchFamily="34" charset="0"/>
              <a:buChar char="•"/>
            </a:pPr>
            <a:r>
              <a:rPr lang="en-US" sz="1600" dirty="0" smtClean="0">
                <a:latin typeface="Droid Serif"/>
              </a:rPr>
              <a:t>Efficiency</a:t>
            </a:r>
          </a:p>
          <a:p>
            <a:pPr marL="285750" indent="-285750">
              <a:buFont typeface="Arial" panose="020B0604020202020204" pitchFamily="34" charset="0"/>
              <a:buChar char="•"/>
            </a:pPr>
            <a:r>
              <a:rPr lang="en-US" sz="1600" dirty="0" smtClean="0">
                <a:latin typeface="Droid Serif"/>
              </a:rPr>
              <a:t>Performance</a:t>
            </a:r>
          </a:p>
          <a:p>
            <a:pPr marL="285750" indent="-285750">
              <a:buFont typeface="Arial" panose="020B0604020202020204" pitchFamily="34" charset="0"/>
              <a:buChar char="•"/>
            </a:pPr>
            <a:r>
              <a:rPr lang="en-US" sz="1600" dirty="0" smtClean="0">
                <a:latin typeface="Droid Serif"/>
              </a:rPr>
              <a:t>Documentation</a:t>
            </a:r>
            <a:endParaRPr lang="en-US" sz="1600" i="0" dirty="0">
              <a:effectLst/>
              <a:latin typeface="Droid Serif"/>
            </a:endParaRPr>
          </a:p>
        </p:txBody>
      </p:sp>
      <p:pic>
        <p:nvPicPr>
          <p:cNvPr id="7170" name="Picture 2" descr="https://farm5.staticflickr.com/4513/36709134034_4ddaf9b716_b.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3407" y="2100966"/>
            <a:ext cx="5024330" cy="33511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7"/>
          <a:stretch>
            <a:fillRect/>
          </a:stretch>
        </p:blipFill>
        <p:spPr>
          <a:xfrm>
            <a:off x="2784493" y="3120764"/>
            <a:ext cx="4773879" cy="30161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47001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13" name="Group 12"/>
          <p:cNvGrpSpPr/>
          <p:nvPr/>
        </p:nvGrpSpPr>
        <p:grpSpPr>
          <a:xfrm>
            <a:off x="10951478" y="111901"/>
            <a:ext cx="1066800" cy="1020725"/>
            <a:chOff x="1386373" y="3275402"/>
            <a:chExt cx="1066800" cy="1020725"/>
          </a:xfrm>
        </p:grpSpPr>
        <p:sp>
          <p:nvSpPr>
            <p:cNvPr id="14" name="Oval 13"/>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rotWithShape="1">
            <a:blip r:embed="rId3">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16" name="Group 15"/>
          <p:cNvGrpSpPr/>
          <p:nvPr/>
        </p:nvGrpSpPr>
        <p:grpSpPr>
          <a:xfrm>
            <a:off x="169364" y="1222432"/>
            <a:ext cx="1209675" cy="1074201"/>
            <a:chOff x="169364" y="1222432"/>
            <a:chExt cx="1209675" cy="1074201"/>
          </a:xfrm>
        </p:grpSpPr>
        <p:sp>
          <p:nvSpPr>
            <p:cNvPr id="17" name="Oval 16"/>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hlinkClick r:id="rId4" action="ppaction://hlinksldjump"/>
            </p:cNvPr>
            <p:cNvPicPr>
              <a:picLocks noChangeAspect="1"/>
            </p:cNvPicPr>
            <p:nvPr/>
          </p:nvPicPr>
          <p:blipFill rotWithShape="1">
            <a:blip r:embed="rId5">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20" name="Oval 19"/>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hlinkClick r:id="rId6" action="ppaction://hlinksldjump"/>
          </p:cNvPr>
          <p:cNvPicPr>
            <a:picLocks noChangeAspect="1"/>
          </p:cNvPicPr>
          <p:nvPr/>
        </p:nvPicPr>
        <p:blipFill rotWithShape="1">
          <a:blip r:embed="rId3">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22" name="Group 21"/>
          <p:cNvGrpSpPr/>
          <p:nvPr/>
        </p:nvGrpSpPr>
        <p:grpSpPr>
          <a:xfrm>
            <a:off x="169364" y="2262056"/>
            <a:ext cx="1209675" cy="1020725"/>
            <a:chOff x="4362888" y="2339163"/>
            <a:chExt cx="1209675" cy="1020725"/>
          </a:xfrm>
        </p:grpSpPr>
        <p:sp>
          <p:nvSpPr>
            <p:cNvPr id="23" name="Oval 22"/>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hlinkClick r:id="rId7" action="ppaction://hlinksldjump"/>
            </p:cNvPr>
            <p:cNvPicPr>
              <a:picLocks noChangeAspect="1"/>
            </p:cNvPicPr>
            <p:nvPr/>
          </p:nvPicPr>
          <p:blipFill rotWithShape="1">
            <a:blip r:embed="rId5">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25" name="Group 24"/>
          <p:cNvGrpSpPr/>
          <p:nvPr/>
        </p:nvGrpSpPr>
        <p:grpSpPr>
          <a:xfrm>
            <a:off x="180062" y="3307881"/>
            <a:ext cx="1209675" cy="974278"/>
            <a:chOff x="2937315" y="3238721"/>
            <a:chExt cx="1209675" cy="974278"/>
          </a:xfrm>
        </p:grpSpPr>
        <p:sp>
          <p:nvSpPr>
            <p:cNvPr id="26" name="Oval 25"/>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8" action="ppaction://hlinksldjump"/>
            </p:cNvPr>
            <p:cNvPicPr>
              <a:picLocks noChangeAspect="1"/>
            </p:cNvPicPr>
            <p:nvPr/>
          </p:nvPicPr>
          <p:blipFill rotWithShape="1">
            <a:blip r:embed="rId5">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28" name="Group 27"/>
          <p:cNvGrpSpPr/>
          <p:nvPr/>
        </p:nvGrpSpPr>
        <p:grpSpPr>
          <a:xfrm>
            <a:off x="180061" y="4268380"/>
            <a:ext cx="1209675" cy="1020727"/>
            <a:chOff x="2937315" y="4238595"/>
            <a:chExt cx="1209675" cy="1020727"/>
          </a:xfrm>
        </p:grpSpPr>
        <p:sp>
          <p:nvSpPr>
            <p:cNvPr id="29" name="Oval 28"/>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9" action="ppaction://hlinksldjump"/>
            </p:cNvPr>
            <p:cNvPicPr>
              <a:picLocks noChangeAspect="1"/>
            </p:cNvPicPr>
            <p:nvPr/>
          </p:nvPicPr>
          <p:blipFill rotWithShape="1">
            <a:blip r:embed="rId5">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31" name="Group 30"/>
          <p:cNvGrpSpPr/>
          <p:nvPr/>
        </p:nvGrpSpPr>
        <p:grpSpPr>
          <a:xfrm>
            <a:off x="191280" y="5282639"/>
            <a:ext cx="1209675" cy="1027951"/>
            <a:chOff x="3960409" y="5114260"/>
            <a:chExt cx="1209675" cy="1027951"/>
          </a:xfrm>
        </p:grpSpPr>
        <p:sp>
          <p:nvSpPr>
            <p:cNvPr id="32" name="Oval 31"/>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10" action="ppaction://hlinksldjump"/>
            </p:cNvPr>
            <p:cNvPicPr>
              <a:picLocks noChangeAspect="1"/>
            </p:cNvPicPr>
            <p:nvPr/>
          </p:nvPicPr>
          <p:blipFill rotWithShape="1">
            <a:blip r:embed="rId5">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34" name="Group 33"/>
          <p:cNvGrpSpPr/>
          <p:nvPr/>
        </p:nvGrpSpPr>
        <p:grpSpPr>
          <a:xfrm>
            <a:off x="1379039" y="2272692"/>
            <a:ext cx="1066800" cy="999461"/>
            <a:chOff x="1379039" y="2272692"/>
            <a:chExt cx="1066800" cy="999461"/>
          </a:xfrm>
        </p:grpSpPr>
        <p:sp>
          <p:nvSpPr>
            <p:cNvPr id="35" name="Oval 34"/>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hlinkClick r:id="rId11" action="ppaction://hlinksldjump"/>
            </p:cNvPr>
            <p:cNvPicPr>
              <a:picLocks noChangeAspect="1"/>
            </p:cNvPicPr>
            <p:nvPr/>
          </p:nvPicPr>
          <p:blipFill rotWithShape="1">
            <a:blip r:embed="rId3">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sp>
        <p:nvSpPr>
          <p:cNvPr id="38" name="Oval 37"/>
          <p:cNvSpPr/>
          <p:nvPr/>
        </p:nvSpPr>
        <p:spPr>
          <a:xfrm>
            <a:off x="1487923" y="3311669"/>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hlinkClick r:id="rId12" action="ppaction://hlinksldjump"/>
          </p:cNvPr>
          <p:cNvPicPr>
            <a:picLocks noChangeAspect="1"/>
          </p:cNvPicPr>
          <p:nvPr/>
        </p:nvPicPr>
        <p:blipFill rotWithShape="1">
          <a:blip r:embed="rId3">
            <a:clrChange>
              <a:clrFrom>
                <a:srgbClr val="FFFFFF"/>
              </a:clrFrom>
              <a:clrTo>
                <a:srgbClr val="FFFFFF">
                  <a:alpha val="0"/>
                </a:srgbClr>
              </a:clrTo>
            </a:clrChange>
          </a:blip>
          <a:srcRect t="40057" b="39950"/>
          <a:stretch/>
        </p:blipFill>
        <p:spPr>
          <a:xfrm>
            <a:off x="1386101" y="3278358"/>
            <a:ext cx="1066800" cy="1020725"/>
          </a:xfrm>
          <a:prstGeom prst="rect">
            <a:avLst/>
          </a:prstGeom>
        </p:spPr>
      </p:pic>
      <p:grpSp>
        <p:nvGrpSpPr>
          <p:cNvPr id="40" name="Group 39"/>
          <p:cNvGrpSpPr/>
          <p:nvPr/>
        </p:nvGrpSpPr>
        <p:grpSpPr>
          <a:xfrm>
            <a:off x="1380546" y="4283965"/>
            <a:ext cx="1066800" cy="1020726"/>
            <a:chOff x="1380546" y="4283965"/>
            <a:chExt cx="1066800" cy="1020726"/>
          </a:xfrm>
        </p:grpSpPr>
        <p:sp>
          <p:nvSpPr>
            <p:cNvPr id="41" name="Oval 40"/>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hlinkClick r:id="rId13" action="ppaction://hlinksldjump"/>
            </p:cNvPr>
            <p:cNvPicPr>
              <a:picLocks noChangeAspect="1"/>
            </p:cNvPicPr>
            <p:nvPr/>
          </p:nvPicPr>
          <p:blipFill rotWithShape="1">
            <a:blip r:embed="rId3">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43" name="Group 42"/>
          <p:cNvGrpSpPr/>
          <p:nvPr/>
        </p:nvGrpSpPr>
        <p:grpSpPr>
          <a:xfrm>
            <a:off x="1390322" y="5295312"/>
            <a:ext cx="1066800" cy="1029498"/>
            <a:chOff x="1390322" y="5295312"/>
            <a:chExt cx="1066800" cy="1029498"/>
          </a:xfrm>
        </p:grpSpPr>
        <p:sp>
          <p:nvSpPr>
            <p:cNvPr id="44" name="Oval 43"/>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hlinkClick r:id="rId14" action="ppaction://hlinksldjump"/>
            </p:cNvPr>
            <p:cNvPicPr>
              <a:picLocks noChangeAspect="1"/>
            </p:cNvPicPr>
            <p:nvPr/>
          </p:nvPicPr>
          <p:blipFill rotWithShape="1">
            <a:blip r:embed="rId3">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47" name="Right Arrow 46">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48" name="Oval 47"/>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52" name="Rectangle 51"/>
          <p:cNvSpPr/>
          <p:nvPr/>
        </p:nvSpPr>
        <p:spPr>
          <a:xfrm>
            <a:off x="8579554" y="340599"/>
            <a:ext cx="2497800" cy="523220"/>
          </a:xfrm>
          <a:prstGeom prst="rect">
            <a:avLst/>
          </a:prstGeom>
        </p:spPr>
        <p:txBody>
          <a:bodyPr wrap="none">
            <a:spAutoFit/>
          </a:bodyPr>
          <a:lstStyle/>
          <a:p>
            <a:r>
              <a:rPr lang="en-US" sz="2800" b="1" cap="all" dirty="0" smtClean="0">
                <a:solidFill>
                  <a:srgbClr val="1B5FA6"/>
                </a:solidFill>
                <a:latin typeface="Lato"/>
              </a:rPr>
              <a:t>APPLIANCES</a:t>
            </a:r>
            <a:endParaRPr lang="en-US" b="1" i="0" cap="all" dirty="0">
              <a:solidFill>
                <a:srgbClr val="1B5FA6"/>
              </a:solidFill>
              <a:effectLst/>
              <a:latin typeface="Lato"/>
            </a:endParaRPr>
          </a:p>
        </p:txBody>
      </p:sp>
      <p:sp>
        <p:nvSpPr>
          <p:cNvPr id="3" name="Rectangle 2"/>
          <p:cNvSpPr/>
          <p:nvPr/>
        </p:nvSpPr>
        <p:spPr>
          <a:xfrm>
            <a:off x="2735124" y="1070601"/>
            <a:ext cx="9092465" cy="3046988"/>
          </a:xfrm>
          <a:prstGeom prst="rect">
            <a:avLst/>
          </a:prstGeom>
        </p:spPr>
        <p:txBody>
          <a:bodyPr wrap="square">
            <a:spAutoFit/>
          </a:bodyPr>
          <a:lstStyle/>
          <a:p>
            <a:r>
              <a:rPr lang="en-US" sz="1600" dirty="0" smtClean="0">
                <a:latin typeface="Droid Serif"/>
              </a:rPr>
              <a:t>This contest is designed </a:t>
            </a:r>
            <a:r>
              <a:rPr lang="en-US" sz="1600" dirty="0">
                <a:latin typeface="Droid Serif"/>
              </a:rPr>
              <a:t>to mimic the appliance use of an average U.S. home. Teams earn points for operating their refrigerator and freezer, washing and drying laundry, simulating cooking tasks and hot showers.</a:t>
            </a:r>
          </a:p>
          <a:p>
            <a:r>
              <a:rPr lang="en-US" sz="1600" dirty="0">
                <a:latin typeface="Droid Serif"/>
              </a:rPr>
              <a:t>Full points are awarded for:</a:t>
            </a:r>
          </a:p>
          <a:p>
            <a:pPr marL="285750" indent="-285750">
              <a:buFont typeface="Arial" panose="020B0604020202020204" pitchFamily="34" charset="0"/>
              <a:buChar char="•"/>
            </a:pPr>
            <a:r>
              <a:rPr lang="en-US" sz="1600" dirty="0">
                <a:latin typeface="Droid Serif"/>
              </a:rPr>
              <a:t>Maintaining the refrigerator temperature between 34°F (1.1°C) and 40°F (4.4°C)</a:t>
            </a:r>
          </a:p>
          <a:p>
            <a:pPr marL="285750" indent="-285750">
              <a:buFont typeface="Arial" panose="020B0604020202020204" pitchFamily="34" charset="0"/>
              <a:buChar char="•"/>
            </a:pPr>
            <a:r>
              <a:rPr lang="en-US" sz="1600" dirty="0">
                <a:latin typeface="Droid Serif"/>
              </a:rPr>
              <a:t>Keeping the freezer temperature between -20°F (-28.9°C) and 5°F (-1.5°C)</a:t>
            </a:r>
          </a:p>
          <a:p>
            <a:pPr marL="285750" indent="-285750">
              <a:buFont typeface="Arial" panose="020B0604020202020204" pitchFamily="34" charset="0"/>
              <a:buChar char="•"/>
            </a:pPr>
            <a:r>
              <a:rPr lang="en-US" sz="1600" dirty="0">
                <a:latin typeface="Droid Serif"/>
              </a:rPr>
              <a:t>Washing several loads of laundry</a:t>
            </a:r>
          </a:p>
          <a:p>
            <a:pPr marL="285750" indent="-285750">
              <a:buFont typeface="Arial" panose="020B0604020202020204" pitchFamily="34" charset="0"/>
              <a:buChar char="•"/>
            </a:pPr>
            <a:r>
              <a:rPr lang="en-US" sz="1600" dirty="0">
                <a:latin typeface="Droid Serif"/>
              </a:rPr>
              <a:t>Drying several loads of laundry using active or passive drying methods</a:t>
            </a:r>
          </a:p>
          <a:p>
            <a:pPr marL="285750" indent="-285750">
              <a:buFont typeface="Arial" panose="020B0604020202020204" pitchFamily="34" charset="0"/>
              <a:buChar char="•"/>
            </a:pPr>
            <a:r>
              <a:rPr lang="en-US" sz="1600" dirty="0">
                <a:latin typeface="Droid Serif"/>
              </a:rPr>
              <a:t>Simulating cooking by using a kitchen appliance to vaporize 5 pounds (80 </a:t>
            </a:r>
            <a:r>
              <a:rPr lang="en-US" sz="1600" dirty="0" err="1">
                <a:latin typeface="Droid Serif"/>
              </a:rPr>
              <a:t>oz</a:t>
            </a:r>
            <a:r>
              <a:rPr lang="en-US" sz="1600" dirty="0">
                <a:latin typeface="Droid Serif"/>
              </a:rPr>
              <a:t> or 2.3 kg) several times during the competition</a:t>
            </a:r>
          </a:p>
          <a:p>
            <a:pPr marL="285750" indent="-285750">
              <a:buFont typeface="Arial" panose="020B0604020202020204" pitchFamily="34" charset="0"/>
              <a:buChar char="•"/>
            </a:pPr>
            <a:r>
              <a:rPr lang="en-US" sz="1600" dirty="0">
                <a:latin typeface="Droid Serif"/>
              </a:rPr>
              <a:t>Simulating several showers by drawing 15 gallons (56.8 L) of water in 10 minutes or less at an average temperature of at least 110°F (43.3°C).</a:t>
            </a:r>
            <a:endParaRPr lang="en-US" sz="1600" b="0" i="0" dirty="0">
              <a:effectLst/>
              <a:latin typeface="Droid Serif"/>
            </a:endParaRPr>
          </a:p>
        </p:txBody>
      </p:sp>
      <p:pic>
        <p:nvPicPr>
          <p:cNvPr id="4" name="Picture 3"/>
          <p:cNvPicPr>
            <a:picLocks noChangeAspect="1"/>
          </p:cNvPicPr>
          <p:nvPr/>
        </p:nvPicPr>
        <p:blipFill>
          <a:blip r:embed="rId16"/>
          <a:stretch>
            <a:fillRect/>
          </a:stretch>
        </p:blipFill>
        <p:spPr>
          <a:xfrm>
            <a:off x="7488180" y="4117589"/>
            <a:ext cx="4339409" cy="1993925"/>
          </a:xfrm>
          <a:prstGeom prst="rect">
            <a:avLst/>
          </a:prstGeom>
        </p:spPr>
      </p:pic>
      <p:pic>
        <p:nvPicPr>
          <p:cNvPr id="6146" name="Picture 2" descr="https://farm5.staticflickr.com/4498/36847462054_80c15eda6a_b.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50081" y="4143211"/>
            <a:ext cx="3610934" cy="24084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8" name="Picture 4" descr="https://farm5.staticflickr.com/4486/37615607552_365cac8887_b.jpg"/>
          <p:cNvPicPr>
            <a:picLocks noChangeAspect="1" noChangeArrowheads="1"/>
          </p:cNvPicPr>
          <p:nvPr/>
        </p:nvPicPr>
        <p:blipFill>
          <a:blip r:embed="rId18" cstate="hqprint">
            <a:extLst>
              <a:ext uri="{28A0092B-C50C-407E-A947-70E740481C1C}">
                <a14:useLocalDpi xmlns:a14="http://schemas.microsoft.com/office/drawing/2010/main" val="0"/>
              </a:ext>
            </a:extLst>
          </a:blip>
          <a:srcRect/>
          <a:stretch>
            <a:fillRect/>
          </a:stretch>
        </p:blipFill>
        <p:spPr bwMode="auto">
          <a:xfrm>
            <a:off x="2931789" y="4143211"/>
            <a:ext cx="1483800" cy="22278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813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7" name="Group 6"/>
          <p:cNvGrpSpPr/>
          <p:nvPr/>
        </p:nvGrpSpPr>
        <p:grpSpPr>
          <a:xfrm>
            <a:off x="10886073" y="111900"/>
            <a:ext cx="1209675" cy="1020727"/>
            <a:chOff x="2937315" y="4238595"/>
            <a:chExt cx="1209675" cy="1020727"/>
          </a:xfrm>
        </p:grpSpPr>
        <p:sp>
          <p:nvSpPr>
            <p:cNvPr id="8" name="Oval 7"/>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10" name="Group 9"/>
          <p:cNvGrpSpPr/>
          <p:nvPr/>
        </p:nvGrpSpPr>
        <p:grpSpPr>
          <a:xfrm>
            <a:off x="169364" y="1222432"/>
            <a:ext cx="1209675" cy="1074201"/>
            <a:chOff x="169364" y="1222432"/>
            <a:chExt cx="1209675" cy="1074201"/>
          </a:xfrm>
        </p:grpSpPr>
        <p:sp>
          <p:nvSpPr>
            <p:cNvPr id="11" name="Oval 10"/>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hlinkClick r:id="rId4" action="ppaction://hlinksldjump"/>
            </p:cNvPr>
            <p:cNvPicPr>
              <a:picLocks noChangeAspect="1"/>
            </p:cNvPicPr>
            <p:nvPr/>
          </p:nvPicPr>
          <p:blipFill rotWithShape="1">
            <a:blip r:embed="rId3">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16" name="Oval 15"/>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hlinkClick r:id="rId5" action="ppaction://hlinksldjump"/>
          </p:cNvPr>
          <p:cNvPicPr>
            <a:picLocks noChangeAspect="1"/>
          </p:cNvPicPr>
          <p:nvPr/>
        </p:nvPicPr>
        <p:blipFill rotWithShape="1">
          <a:blip r:embed="rId6">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19" name="Group 18"/>
          <p:cNvGrpSpPr/>
          <p:nvPr/>
        </p:nvGrpSpPr>
        <p:grpSpPr>
          <a:xfrm>
            <a:off x="169364" y="2262056"/>
            <a:ext cx="1209675" cy="1020725"/>
            <a:chOff x="4362888" y="2339163"/>
            <a:chExt cx="1209675" cy="1020725"/>
          </a:xfrm>
        </p:grpSpPr>
        <p:sp>
          <p:nvSpPr>
            <p:cNvPr id="20" name="Oval 19"/>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hlinkClick r:id="rId7" action="ppaction://hlinksldjump"/>
            </p:cNvPr>
            <p:cNvPicPr>
              <a:picLocks noChangeAspect="1"/>
            </p:cNvPicPr>
            <p:nvPr/>
          </p:nvPicPr>
          <p:blipFill rotWithShape="1">
            <a:blip r:embed="rId3">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22" name="Group 21"/>
          <p:cNvGrpSpPr/>
          <p:nvPr/>
        </p:nvGrpSpPr>
        <p:grpSpPr>
          <a:xfrm>
            <a:off x="180062" y="3307881"/>
            <a:ext cx="1209675" cy="974278"/>
            <a:chOff x="2937315" y="3238721"/>
            <a:chExt cx="1209675" cy="974278"/>
          </a:xfrm>
        </p:grpSpPr>
        <p:sp>
          <p:nvSpPr>
            <p:cNvPr id="23" name="Oval 22"/>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hlinkClick r:id="rId8" action="ppaction://hlinksldjump"/>
            </p:cNvPr>
            <p:cNvPicPr>
              <a:picLocks noChangeAspect="1"/>
            </p:cNvPicPr>
            <p:nvPr/>
          </p:nvPicPr>
          <p:blipFill rotWithShape="1">
            <a:blip r:embed="rId3">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sp>
        <p:nvSpPr>
          <p:cNvPr id="26" name="Oval 25"/>
          <p:cNvSpPr/>
          <p:nvPr/>
        </p:nvSpPr>
        <p:spPr>
          <a:xfrm>
            <a:off x="335114" y="4308370"/>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9" action="ppaction://hlinksldjump"/>
          </p:cNvPr>
          <p:cNvPicPr>
            <a:picLocks noChangeAspect="1"/>
          </p:cNvPicPr>
          <p:nvPr/>
        </p:nvPicPr>
        <p:blipFill rotWithShape="1">
          <a:blip r:embed="rId3">
            <a:clrChange>
              <a:clrFrom>
                <a:srgbClr val="FFFFFF"/>
              </a:clrFrom>
              <a:clrTo>
                <a:srgbClr val="FFFFFF">
                  <a:alpha val="0"/>
                </a:srgbClr>
              </a:clrTo>
            </a:clrChange>
          </a:blip>
          <a:srcRect t="59882" b="20162"/>
          <a:stretch/>
        </p:blipFill>
        <p:spPr>
          <a:xfrm>
            <a:off x="181396" y="4271647"/>
            <a:ext cx="1209675" cy="1020727"/>
          </a:xfrm>
          <a:prstGeom prst="rect">
            <a:avLst/>
          </a:prstGeom>
        </p:spPr>
      </p:pic>
      <p:grpSp>
        <p:nvGrpSpPr>
          <p:cNvPr id="28" name="Group 27"/>
          <p:cNvGrpSpPr/>
          <p:nvPr/>
        </p:nvGrpSpPr>
        <p:grpSpPr>
          <a:xfrm>
            <a:off x="191280" y="5282639"/>
            <a:ext cx="1209675" cy="1027951"/>
            <a:chOff x="3960409" y="5114260"/>
            <a:chExt cx="1209675" cy="1027951"/>
          </a:xfrm>
        </p:grpSpPr>
        <p:sp>
          <p:nvSpPr>
            <p:cNvPr id="29" name="Oval 28"/>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10" action="ppaction://hlinksldjump"/>
            </p:cNvPr>
            <p:cNvPicPr>
              <a:picLocks noChangeAspect="1"/>
            </p:cNvPicPr>
            <p:nvPr/>
          </p:nvPicPr>
          <p:blipFill rotWithShape="1">
            <a:blip r:embed="rId3">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31" name="Group 30"/>
          <p:cNvGrpSpPr/>
          <p:nvPr/>
        </p:nvGrpSpPr>
        <p:grpSpPr>
          <a:xfrm>
            <a:off x="1379039" y="2272692"/>
            <a:ext cx="1066800" cy="999461"/>
            <a:chOff x="1379039" y="2272692"/>
            <a:chExt cx="1066800" cy="999461"/>
          </a:xfrm>
        </p:grpSpPr>
        <p:sp>
          <p:nvSpPr>
            <p:cNvPr id="32" name="Oval 31"/>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11" action="ppaction://hlinksldjump"/>
            </p:cNvPr>
            <p:cNvPicPr>
              <a:picLocks noChangeAspect="1"/>
            </p:cNvPicPr>
            <p:nvPr/>
          </p:nvPicPr>
          <p:blipFill rotWithShape="1">
            <a:blip r:embed="rId6">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34" name="Group 33"/>
          <p:cNvGrpSpPr/>
          <p:nvPr/>
        </p:nvGrpSpPr>
        <p:grpSpPr>
          <a:xfrm>
            <a:off x="1386373" y="3275402"/>
            <a:ext cx="1066800" cy="1020725"/>
            <a:chOff x="1386373" y="3275402"/>
            <a:chExt cx="1066800" cy="1020725"/>
          </a:xfrm>
        </p:grpSpPr>
        <p:sp>
          <p:nvSpPr>
            <p:cNvPr id="35" name="Oval 34"/>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hlinkClick r:id="rId12" action="ppaction://hlinksldjump"/>
            </p:cNvPr>
            <p:cNvPicPr>
              <a:picLocks noChangeAspect="1"/>
            </p:cNvPicPr>
            <p:nvPr/>
          </p:nvPicPr>
          <p:blipFill rotWithShape="1">
            <a:blip r:embed="rId6">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37" name="Group 36"/>
          <p:cNvGrpSpPr/>
          <p:nvPr/>
        </p:nvGrpSpPr>
        <p:grpSpPr>
          <a:xfrm>
            <a:off x="1380546" y="4283965"/>
            <a:ext cx="1066800" cy="1020726"/>
            <a:chOff x="1380546" y="4283965"/>
            <a:chExt cx="1066800" cy="1020726"/>
          </a:xfrm>
        </p:grpSpPr>
        <p:sp>
          <p:nvSpPr>
            <p:cNvPr id="38" name="Oval 37"/>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hlinkClick r:id="rId13" action="ppaction://hlinksldjump"/>
            </p:cNvPr>
            <p:cNvPicPr>
              <a:picLocks noChangeAspect="1"/>
            </p:cNvPicPr>
            <p:nvPr/>
          </p:nvPicPr>
          <p:blipFill rotWithShape="1">
            <a:blip r:embed="rId6">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40" name="Group 39"/>
          <p:cNvGrpSpPr/>
          <p:nvPr/>
        </p:nvGrpSpPr>
        <p:grpSpPr>
          <a:xfrm>
            <a:off x="1390322" y="5295312"/>
            <a:ext cx="1066800" cy="1029498"/>
            <a:chOff x="1390322" y="5295312"/>
            <a:chExt cx="1066800" cy="1029498"/>
          </a:xfrm>
        </p:grpSpPr>
        <p:sp>
          <p:nvSpPr>
            <p:cNvPr id="41" name="Oval 40"/>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hlinkClick r:id="rId14" action="ppaction://hlinksldjump"/>
            </p:cNvPr>
            <p:cNvPicPr>
              <a:picLocks noChangeAspect="1"/>
            </p:cNvPicPr>
            <p:nvPr/>
          </p:nvPicPr>
          <p:blipFill rotWithShape="1">
            <a:blip r:embed="rId6">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44" name="Right Arrow 43">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45" name="Oval 44"/>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49" name="Rectangle 48"/>
          <p:cNvSpPr/>
          <p:nvPr/>
        </p:nvSpPr>
        <p:spPr>
          <a:xfrm>
            <a:off x="7556170" y="319182"/>
            <a:ext cx="3530710" cy="523220"/>
          </a:xfrm>
          <a:prstGeom prst="rect">
            <a:avLst/>
          </a:prstGeom>
        </p:spPr>
        <p:txBody>
          <a:bodyPr wrap="none">
            <a:spAutoFit/>
          </a:bodyPr>
          <a:lstStyle/>
          <a:p>
            <a:r>
              <a:rPr lang="en-US" sz="2800" b="1" cap="all" dirty="0" smtClean="0">
                <a:solidFill>
                  <a:srgbClr val="1B5FA6"/>
                </a:solidFill>
                <a:latin typeface="Lato"/>
              </a:rPr>
              <a:t>COMMUNICATIONS</a:t>
            </a:r>
            <a:endParaRPr lang="en-US" b="1" i="0" cap="all" dirty="0">
              <a:solidFill>
                <a:srgbClr val="1B5FA6"/>
              </a:solidFill>
              <a:effectLst/>
              <a:latin typeface="Lato"/>
            </a:endParaRPr>
          </a:p>
        </p:txBody>
      </p:sp>
      <p:sp>
        <p:nvSpPr>
          <p:cNvPr id="3" name="Rectangle 2"/>
          <p:cNvSpPr/>
          <p:nvPr/>
        </p:nvSpPr>
        <p:spPr>
          <a:xfrm>
            <a:off x="2659020" y="4232188"/>
            <a:ext cx="9180054" cy="2062103"/>
          </a:xfrm>
          <a:prstGeom prst="rect">
            <a:avLst/>
          </a:prstGeom>
        </p:spPr>
        <p:txBody>
          <a:bodyPr wrap="square">
            <a:spAutoFit/>
          </a:bodyPr>
          <a:lstStyle/>
          <a:p>
            <a:r>
              <a:rPr lang="en-US" sz="1600" dirty="0" smtClean="0">
                <a:latin typeface="Droid Serif"/>
              </a:rPr>
              <a:t>Teams </a:t>
            </a:r>
            <a:r>
              <a:rPr lang="en-US" sz="1600" dirty="0">
                <a:latin typeface="Droid Serif"/>
              </a:rPr>
              <a:t>must develop and implement communications strategies to engage their local communities, provide free tours to visitors during the event in Denver, and make an impact across the world through their digital presence and media outreach.</a:t>
            </a:r>
          </a:p>
          <a:p>
            <a:r>
              <a:rPr lang="en-US" sz="1600" dirty="0">
                <a:latin typeface="Droid Serif"/>
              </a:rPr>
              <a:t>A jury of communications professionals </a:t>
            </a:r>
            <a:r>
              <a:rPr lang="en-US" sz="1600" dirty="0" smtClean="0">
                <a:latin typeface="Droid Serif"/>
              </a:rPr>
              <a:t>evaluated </a:t>
            </a:r>
            <a:r>
              <a:rPr lang="en-US" sz="1600" dirty="0">
                <a:latin typeface="Droid Serif"/>
              </a:rPr>
              <a:t>each team's communication strategies, materials, and efforts to educate, inform, and interest the public </a:t>
            </a:r>
            <a:r>
              <a:rPr lang="en-US" sz="1600" dirty="0" smtClean="0">
                <a:latin typeface="Droid Serif"/>
              </a:rPr>
              <a:t>criteria regarding:.</a:t>
            </a:r>
            <a:endParaRPr lang="en-US" sz="1600" dirty="0">
              <a:latin typeface="Droid Serif"/>
            </a:endParaRPr>
          </a:p>
          <a:p>
            <a:pPr marL="285750" indent="-285750">
              <a:buFont typeface="Arial" panose="020B0604020202020204" pitchFamily="34" charset="0"/>
              <a:buChar char="•"/>
            </a:pPr>
            <a:r>
              <a:rPr lang="en-US" sz="1600" dirty="0" smtClean="0">
                <a:latin typeface="Droid Serif"/>
              </a:rPr>
              <a:t>Strategy</a:t>
            </a:r>
          </a:p>
          <a:p>
            <a:pPr marL="285750" indent="-285750">
              <a:buFont typeface="Arial" panose="020B0604020202020204" pitchFamily="34" charset="0"/>
              <a:buChar char="•"/>
            </a:pPr>
            <a:r>
              <a:rPr lang="en-US" sz="1600" dirty="0" smtClean="0">
                <a:latin typeface="Droid Serif"/>
              </a:rPr>
              <a:t>Implementation</a:t>
            </a:r>
          </a:p>
          <a:p>
            <a:pPr marL="285750" indent="-285750">
              <a:buFont typeface="Arial" panose="020B0604020202020204" pitchFamily="34" charset="0"/>
              <a:buChar char="•"/>
            </a:pPr>
            <a:r>
              <a:rPr lang="en-US" sz="1600" dirty="0" smtClean="0">
                <a:latin typeface="Droid Serif"/>
              </a:rPr>
              <a:t>On-Site </a:t>
            </a:r>
            <a:r>
              <a:rPr lang="en-US" sz="1600" dirty="0">
                <a:latin typeface="Droid Serif"/>
              </a:rPr>
              <a:t>Communications</a:t>
            </a:r>
            <a:endParaRPr lang="en-US" sz="1600" i="0" dirty="0">
              <a:effectLst/>
              <a:latin typeface="Droid Serif"/>
            </a:endParaRPr>
          </a:p>
        </p:txBody>
      </p:sp>
      <p:pic>
        <p:nvPicPr>
          <p:cNvPr id="5122" name="Picture 2" descr="https://farm5.staticflickr.com/4476/36968532544_869a20e243_b.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08226" y="912218"/>
            <a:ext cx="4835457" cy="321576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https://farm5.staticflickr.com/4509/37613396456_3aee4bd347_b.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656802" y="1189309"/>
            <a:ext cx="4430078" cy="29548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2757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10" name="Group 9"/>
          <p:cNvGrpSpPr/>
          <p:nvPr/>
        </p:nvGrpSpPr>
        <p:grpSpPr>
          <a:xfrm>
            <a:off x="11017842" y="111901"/>
            <a:ext cx="1066800" cy="1020726"/>
            <a:chOff x="1380546" y="4283965"/>
            <a:chExt cx="1066800" cy="1020726"/>
          </a:xfrm>
        </p:grpSpPr>
        <p:sp>
          <p:nvSpPr>
            <p:cNvPr id="11" name="Oval 10"/>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13" name="Group 12"/>
          <p:cNvGrpSpPr/>
          <p:nvPr/>
        </p:nvGrpSpPr>
        <p:grpSpPr>
          <a:xfrm>
            <a:off x="169364" y="1222432"/>
            <a:ext cx="1209675" cy="1074201"/>
            <a:chOff x="169364" y="1222432"/>
            <a:chExt cx="1209675" cy="1074201"/>
          </a:xfrm>
        </p:grpSpPr>
        <p:sp>
          <p:nvSpPr>
            <p:cNvPr id="14" name="Oval 13"/>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hlinkClick r:id="rId4" action="ppaction://hlinksldjump"/>
            </p:cNvPr>
            <p:cNvPicPr>
              <a:picLocks noChangeAspect="1"/>
            </p:cNvPicPr>
            <p:nvPr/>
          </p:nvPicPr>
          <p:blipFill rotWithShape="1">
            <a:blip r:embed="rId5">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16" name="Oval 15"/>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hlinkClick r:id="rId6" action="ppaction://hlinksldjump"/>
          </p:cNvPr>
          <p:cNvPicPr>
            <a:picLocks noChangeAspect="1"/>
          </p:cNvPicPr>
          <p:nvPr/>
        </p:nvPicPr>
        <p:blipFill rotWithShape="1">
          <a:blip r:embed="rId3">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19" name="Group 18"/>
          <p:cNvGrpSpPr/>
          <p:nvPr/>
        </p:nvGrpSpPr>
        <p:grpSpPr>
          <a:xfrm>
            <a:off x="169364" y="2262056"/>
            <a:ext cx="1209675" cy="1020725"/>
            <a:chOff x="4362888" y="2339163"/>
            <a:chExt cx="1209675" cy="1020725"/>
          </a:xfrm>
        </p:grpSpPr>
        <p:sp>
          <p:nvSpPr>
            <p:cNvPr id="20" name="Oval 19"/>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hlinkClick r:id="rId7" action="ppaction://hlinksldjump"/>
            </p:cNvPr>
            <p:cNvPicPr>
              <a:picLocks noChangeAspect="1"/>
            </p:cNvPicPr>
            <p:nvPr/>
          </p:nvPicPr>
          <p:blipFill rotWithShape="1">
            <a:blip r:embed="rId5">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22" name="Group 21"/>
          <p:cNvGrpSpPr/>
          <p:nvPr/>
        </p:nvGrpSpPr>
        <p:grpSpPr>
          <a:xfrm>
            <a:off x="180062" y="3307881"/>
            <a:ext cx="1209675" cy="974278"/>
            <a:chOff x="2937315" y="3238721"/>
            <a:chExt cx="1209675" cy="974278"/>
          </a:xfrm>
        </p:grpSpPr>
        <p:sp>
          <p:nvSpPr>
            <p:cNvPr id="23" name="Oval 22"/>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hlinkClick r:id="rId8" action="ppaction://hlinksldjump"/>
            </p:cNvPr>
            <p:cNvPicPr>
              <a:picLocks noChangeAspect="1"/>
            </p:cNvPicPr>
            <p:nvPr/>
          </p:nvPicPr>
          <p:blipFill rotWithShape="1">
            <a:blip r:embed="rId5">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25" name="Group 24"/>
          <p:cNvGrpSpPr/>
          <p:nvPr/>
        </p:nvGrpSpPr>
        <p:grpSpPr>
          <a:xfrm>
            <a:off x="180061" y="4268380"/>
            <a:ext cx="1209675" cy="1020727"/>
            <a:chOff x="2937315" y="4238595"/>
            <a:chExt cx="1209675" cy="1020727"/>
          </a:xfrm>
        </p:grpSpPr>
        <p:sp>
          <p:nvSpPr>
            <p:cNvPr id="26" name="Oval 25"/>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9" action="ppaction://hlinksldjump"/>
            </p:cNvPr>
            <p:cNvPicPr>
              <a:picLocks noChangeAspect="1"/>
            </p:cNvPicPr>
            <p:nvPr/>
          </p:nvPicPr>
          <p:blipFill rotWithShape="1">
            <a:blip r:embed="rId5">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28" name="Group 27"/>
          <p:cNvGrpSpPr/>
          <p:nvPr/>
        </p:nvGrpSpPr>
        <p:grpSpPr>
          <a:xfrm>
            <a:off x="191280" y="5282639"/>
            <a:ext cx="1209675" cy="1027951"/>
            <a:chOff x="3960409" y="5114260"/>
            <a:chExt cx="1209675" cy="1027951"/>
          </a:xfrm>
        </p:grpSpPr>
        <p:sp>
          <p:nvSpPr>
            <p:cNvPr id="29" name="Oval 28"/>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10" action="ppaction://hlinksldjump"/>
            </p:cNvPr>
            <p:cNvPicPr>
              <a:picLocks noChangeAspect="1"/>
            </p:cNvPicPr>
            <p:nvPr/>
          </p:nvPicPr>
          <p:blipFill rotWithShape="1">
            <a:blip r:embed="rId5">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31" name="Group 30"/>
          <p:cNvGrpSpPr/>
          <p:nvPr/>
        </p:nvGrpSpPr>
        <p:grpSpPr>
          <a:xfrm>
            <a:off x="1379039" y="2272692"/>
            <a:ext cx="1066800" cy="999461"/>
            <a:chOff x="1379039" y="2272692"/>
            <a:chExt cx="1066800" cy="999461"/>
          </a:xfrm>
        </p:grpSpPr>
        <p:sp>
          <p:nvSpPr>
            <p:cNvPr id="32" name="Oval 31"/>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11" action="ppaction://hlinksldjump"/>
            </p:cNvPr>
            <p:cNvPicPr>
              <a:picLocks noChangeAspect="1"/>
            </p:cNvPicPr>
            <p:nvPr/>
          </p:nvPicPr>
          <p:blipFill rotWithShape="1">
            <a:blip r:embed="rId3">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34" name="Group 33"/>
          <p:cNvGrpSpPr/>
          <p:nvPr/>
        </p:nvGrpSpPr>
        <p:grpSpPr>
          <a:xfrm>
            <a:off x="1386373" y="3275402"/>
            <a:ext cx="1066800" cy="1020725"/>
            <a:chOff x="1386373" y="3275402"/>
            <a:chExt cx="1066800" cy="1020725"/>
          </a:xfrm>
        </p:grpSpPr>
        <p:sp>
          <p:nvSpPr>
            <p:cNvPr id="35" name="Oval 34"/>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hlinkClick r:id="rId12" action="ppaction://hlinksldjump"/>
            </p:cNvPr>
            <p:cNvPicPr>
              <a:picLocks noChangeAspect="1"/>
            </p:cNvPicPr>
            <p:nvPr/>
          </p:nvPicPr>
          <p:blipFill rotWithShape="1">
            <a:blip r:embed="rId3">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sp>
        <p:nvSpPr>
          <p:cNvPr id="38" name="Oval 37"/>
          <p:cNvSpPr/>
          <p:nvPr/>
        </p:nvSpPr>
        <p:spPr>
          <a:xfrm>
            <a:off x="1493533" y="4311784"/>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hlinkClick r:id="rId13" action="ppaction://hlinksldjump"/>
          </p:cNvPr>
          <p:cNvPicPr>
            <a:picLocks noChangeAspect="1"/>
          </p:cNvPicPr>
          <p:nvPr/>
        </p:nvPicPr>
        <p:blipFill rotWithShape="1">
          <a:blip r:embed="rId3">
            <a:clrChange>
              <a:clrFrom>
                <a:srgbClr val="FFFFFF"/>
              </a:clrFrom>
              <a:clrTo>
                <a:srgbClr val="FFFFFF">
                  <a:alpha val="0"/>
                </a:srgbClr>
              </a:clrTo>
            </a:clrChange>
          </a:blip>
          <a:srcRect t="59842" b="20165"/>
          <a:stretch/>
        </p:blipFill>
        <p:spPr>
          <a:xfrm>
            <a:off x="1379431" y="4286834"/>
            <a:ext cx="1066800" cy="1020726"/>
          </a:xfrm>
          <a:prstGeom prst="rect">
            <a:avLst/>
          </a:prstGeom>
        </p:spPr>
      </p:pic>
      <p:grpSp>
        <p:nvGrpSpPr>
          <p:cNvPr id="40" name="Group 39"/>
          <p:cNvGrpSpPr/>
          <p:nvPr/>
        </p:nvGrpSpPr>
        <p:grpSpPr>
          <a:xfrm>
            <a:off x="1390322" y="5295312"/>
            <a:ext cx="1066800" cy="1029498"/>
            <a:chOff x="1390322" y="5295312"/>
            <a:chExt cx="1066800" cy="1029498"/>
          </a:xfrm>
        </p:grpSpPr>
        <p:sp>
          <p:nvSpPr>
            <p:cNvPr id="41" name="Oval 40"/>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hlinkClick r:id="rId14" action="ppaction://hlinksldjump"/>
            </p:cNvPr>
            <p:cNvPicPr>
              <a:picLocks noChangeAspect="1"/>
            </p:cNvPicPr>
            <p:nvPr/>
          </p:nvPicPr>
          <p:blipFill rotWithShape="1">
            <a:blip r:embed="rId3">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44" name="Right Arrow 43">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45" name="Oval 44"/>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49" name="Rectangle 48"/>
          <p:cNvSpPr/>
          <p:nvPr/>
        </p:nvSpPr>
        <p:spPr>
          <a:xfrm>
            <a:off x="9066426" y="348622"/>
            <a:ext cx="2138727" cy="523220"/>
          </a:xfrm>
          <a:prstGeom prst="rect">
            <a:avLst/>
          </a:prstGeom>
        </p:spPr>
        <p:txBody>
          <a:bodyPr wrap="none">
            <a:spAutoFit/>
          </a:bodyPr>
          <a:lstStyle/>
          <a:p>
            <a:r>
              <a:rPr lang="en-US" sz="2800" b="1" cap="all" dirty="0" smtClean="0">
                <a:solidFill>
                  <a:srgbClr val="1B5FA6"/>
                </a:solidFill>
                <a:latin typeface="Lato"/>
              </a:rPr>
              <a:t>HOME LIFE</a:t>
            </a:r>
            <a:endParaRPr lang="en-US" b="1" i="0" cap="all" dirty="0">
              <a:solidFill>
                <a:srgbClr val="1B5FA6"/>
              </a:solidFill>
              <a:effectLst/>
              <a:latin typeface="Lato"/>
            </a:endParaRPr>
          </a:p>
        </p:txBody>
      </p:sp>
      <p:sp>
        <p:nvSpPr>
          <p:cNvPr id="3" name="Rectangle 2"/>
          <p:cNvSpPr/>
          <p:nvPr/>
        </p:nvSpPr>
        <p:spPr>
          <a:xfrm>
            <a:off x="2807370" y="1168168"/>
            <a:ext cx="3990474" cy="5016758"/>
          </a:xfrm>
          <a:prstGeom prst="rect">
            <a:avLst/>
          </a:prstGeom>
        </p:spPr>
        <p:txBody>
          <a:bodyPr wrap="square">
            <a:spAutoFit/>
          </a:bodyPr>
          <a:lstStyle/>
          <a:p>
            <a:r>
              <a:rPr lang="en-US" sz="1600" dirty="0">
                <a:latin typeface="Droid Serif"/>
              </a:rPr>
              <a:t>Teams are required to engage in a variety of activities just like real homeowners. They share meals with friends and neighbors, watch television, use their computers, and host games nights. They even commute in an electric vehicle charged from the house's solar electric system</a:t>
            </a:r>
            <a:r>
              <a:rPr lang="en-US" sz="1600" dirty="0" smtClean="0">
                <a:latin typeface="Droid Serif"/>
              </a:rPr>
              <a:t>.</a:t>
            </a:r>
          </a:p>
          <a:p>
            <a:endParaRPr lang="en-US" sz="1600" dirty="0">
              <a:latin typeface="Droid Serif"/>
            </a:endParaRPr>
          </a:p>
          <a:p>
            <a:r>
              <a:rPr lang="en-US" sz="1600" dirty="0">
                <a:latin typeface="Droid Serif"/>
              </a:rPr>
              <a:t>Points </a:t>
            </a:r>
            <a:r>
              <a:rPr lang="en-US" sz="1600" dirty="0" smtClean="0">
                <a:latin typeface="Droid Serif"/>
              </a:rPr>
              <a:t>were </a:t>
            </a:r>
            <a:r>
              <a:rPr lang="en-US" sz="1600" dirty="0">
                <a:latin typeface="Droid Serif"/>
              </a:rPr>
              <a:t>awarded for:</a:t>
            </a:r>
          </a:p>
          <a:p>
            <a:pPr marL="285750" indent="-285750">
              <a:buFont typeface="Arial" panose="020B0604020202020204" pitchFamily="34" charset="0"/>
              <a:buChar char="•"/>
            </a:pPr>
            <a:r>
              <a:rPr lang="en-US" sz="1600" dirty="0">
                <a:latin typeface="Droid Serif"/>
              </a:rPr>
              <a:t>Maintaining comfortable light levels throughout the house for several hours each day of the competition</a:t>
            </a:r>
          </a:p>
          <a:p>
            <a:pPr marL="285750" indent="-285750">
              <a:buFont typeface="Arial" panose="020B0604020202020204" pitchFamily="34" charset="0"/>
              <a:buChar char="•"/>
            </a:pPr>
            <a:r>
              <a:rPr lang="en-US" sz="1600" dirty="0">
                <a:latin typeface="Droid Serif"/>
              </a:rPr>
              <a:t>Operating a television and computer several hours each day</a:t>
            </a:r>
          </a:p>
          <a:p>
            <a:pPr marL="285750" indent="-285750">
              <a:buFont typeface="Arial" panose="020B0604020202020204" pitchFamily="34" charset="0"/>
              <a:buChar char="•"/>
            </a:pPr>
            <a:r>
              <a:rPr lang="en-US" sz="1600" dirty="0">
                <a:latin typeface="Droid Serif"/>
              </a:rPr>
              <a:t>Hosting two dinner parties for neighbors</a:t>
            </a:r>
          </a:p>
          <a:p>
            <a:pPr marL="285750" indent="-285750">
              <a:buFont typeface="Arial" panose="020B0604020202020204" pitchFamily="34" charset="0"/>
              <a:buChar char="•"/>
            </a:pPr>
            <a:r>
              <a:rPr lang="en-US" sz="1600" dirty="0">
                <a:latin typeface="Droid Serif"/>
              </a:rPr>
              <a:t>Hosting a game night for neighbors</a:t>
            </a:r>
          </a:p>
          <a:p>
            <a:pPr marL="285750" indent="-285750">
              <a:buFont typeface="Arial" panose="020B0604020202020204" pitchFamily="34" charset="0"/>
              <a:buChar char="•"/>
            </a:pPr>
            <a:r>
              <a:rPr lang="en-US" sz="1600" dirty="0">
                <a:latin typeface="Droid Serif"/>
              </a:rPr>
              <a:t>Driving an electric vehicle at least 25 miles (40.2 km) within 75 minutes.</a:t>
            </a:r>
            <a:endParaRPr lang="en-US" sz="1600" b="0" i="0" dirty="0">
              <a:effectLst/>
              <a:latin typeface="Droid Serif"/>
            </a:endParaRPr>
          </a:p>
        </p:txBody>
      </p:sp>
      <p:pic>
        <p:nvPicPr>
          <p:cNvPr id="4" name="Picture 3"/>
          <p:cNvPicPr>
            <a:picLocks noChangeAspect="1"/>
          </p:cNvPicPr>
          <p:nvPr/>
        </p:nvPicPr>
        <p:blipFill>
          <a:blip r:embed="rId16"/>
          <a:stretch>
            <a:fillRect/>
          </a:stretch>
        </p:blipFill>
        <p:spPr>
          <a:xfrm>
            <a:off x="6910831" y="871842"/>
            <a:ext cx="2421885" cy="3267021"/>
          </a:xfrm>
          <a:prstGeom prst="ellipse">
            <a:avLst/>
          </a:prstGeom>
          <a:ln>
            <a:noFill/>
          </a:ln>
          <a:effectLst>
            <a:softEdge rad="112500"/>
          </a:effectLst>
        </p:spPr>
      </p:pic>
      <p:pic>
        <p:nvPicPr>
          <p:cNvPr id="5" name="Picture 4"/>
          <p:cNvPicPr>
            <a:picLocks noChangeAspect="1"/>
          </p:cNvPicPr>
          <p:nvPr/>
        </p:nvPicPr>
        <p:blipFill>
          <a:blip r:embed="rId17"/>
          <a:stretch>
            <a:fillRect/>
          </a:stretch>
        </p:blipFill>
        <p:spPr>
          <a:xfrm>
            <a:off x="8802250" y="2204757"/>
            <a:ext cx="3118560" cy="2343180"/>
          </a:xfrm>
          <a:prstGeom prst="rect">
            <a:avLst/>
          </a:prstGeom>
          <a:ln>
            <a:noFill/>
          </a:ln>
          <a:effectLst>
            <a:softEdge rad="112500"/>
          </a:effectLst>
        </p:spPr>
      </p:pic>
      <p:pic>
        <p:nvPicPr>
          <p:cNvPr id="6" name="Picture 5"/>
          <p:cNvPicPr>
            <a:picLocks noChangeAspect="1"/>
          </p:cNvPicPr>
          <p:nvPr/>
        </p:nvPicPr>
        <p:blipFill>
          <a:blip r:embed="rId18"/>
          <a:stretch>
            <a:fillRect/>
          </a:stretch>
        </p:blipFill>
        <p:spPr>
          <a:xfrm>
            <a:off x="6700128" y="3392136"/>
            <a:ext cx="3661402" cy="2918454"/>
          </a:xfrm>
          <a:prstGeom prst="ellipse">
            <a:avLst/>
          </a:prstGeom>
          <a:ln>
            <a:noFill/>
          </a:ln>
          <a:effectLst>
            <a:softEdge rad="112500"/>
          </a:effectLst>
        </p:spPr>
      </p:pic>
    </p:spTree>
    <p:extLst>
      <p:ext uri="{BB962C8B-B14F-4D97-AF65-F5344CB8AC3E}">
        <p14:creationId xmlns:p14="http://schemas.microsoft.com/office/powerpoint/2010/main" val="1416845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7" name="Group 6"/>
          <p:cNvGrpSpPr/>
          <p:nvPr/>
        </p:nvGrpSpPr>
        <p:grpSpPr>
          <a:xfrm>
            <a:off x="10874040" y="108288"/>
            <a:ext cx="1209675" cy="1027951"/>
            <a:chOff x="3960409" y="5114260"/>
            <a:chExt cx="1209675" cy="1027951"/>
          </a:xfrm>
        </p:grpSpPr>
        <p:sp>
          <p:nvSpPr>
            <p:cNvPr id="8" name="Oval 7"/>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13" name="Group 12"/>
          <p:cNvGrpSpPr/>
          <p:nvPr/>
        </p:nvGrpSpPr>
        <p:grpSpPr>
          <a:xfrm>
            <a:off x="169364" y="1222432"/>
            <a:ext cx="1209675" cy="1074201"/>
            <a:chOff x="169364" y="1222432"/>
            <a:chExt cx="1209675" cy="1074201"/>
          </a:xfrm>
        </p:grpSpPr>
        <p:sp>
          <p:nvSpPr>
            <p:cNvPr id="14" name="Oval 13"/>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hlinkClick r:id="rId4" action="ppaction://hlinksldjump"/>
            </p:cNvPr>
            <p:cNvPicPr>
              <a:picLocks noChangeAspect="1"/>
            </p:cNvPicPr>
            <p:nvPr/>
          </p:nvPicPr>
          <p:blipFill rotWithShape="1">
            <a:blip r:embed="rId3">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16" name="Oval 15"/>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hlinkClick r:id="rId5" action="ppaction://hlinksldjump"/>
          </p:cNvPr>
          <p:cNvPicPr>
            <a:picLocks noChangeAspect="1"/>
          </p:cNvPicPr>
          <p:nvPr/>
        </p:nvPicPr>
        <p:blipFill rotWithShape="1">
          <a:blip r:embed="rId6">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19" name="Group 18"/>
          <p:cNvGrpSpPr/>
          <p:nvPr/>
        </p:nvGrpSpPr>
        <p:grpSpPr>
          <a:xfrm>
            <a:off x="169364" y="2262056"/>
            <a:ext cx="1209675" cy="1020725"/>
            <a:chOff x="4362888" y="2339163"/>
            <a:chExt cx="1209675" cy="1020725"/>
          </a:xfrm>
        </p:grpSpPr>
        <p:sp>
          <p:nvSpPr>
            <p:cNvPr id="20" name="Oval 19"/>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hlinkClick r:id="rId7" action="ppaction://hlinksldjump"/>
            </p:cNvPr>
            <p:cNvPicPr>
              <a:picLocks noChangeAspect="1"/>
            </p:cNvPicPr>
            <p:nvPr/>
          </p:nvPicPr>
          <p:blipFill rotWithShape="1">
            <a:blip r:embed="rId3">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22" name="Group 21"/>
          <p:cNvGrpSpPr/>
          <p:nvPr/>
        </p:nvGrpSpPr>
        <p:grpSpPr>
          <a:xfrm>
            <a:off x="180062" y="3307881"/>
            <a:ext cx="1209675" cy="974278"/>
            <a:chOff x="2937315" y="3238721"/>
            <a:chExt cx="1209675" cy="974278"/>
          </a:xfrm>
        </p:grpSpPr>
        <p:sp>
          <p:nvSpPr>
            <p:cNvPr id="23" name="Oval 22"/>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hlinkClick r:id="rId8" action="ppaction://hlinksldjump"/>
            </p:cNvPr>
            <p:cNvPicPr>
              <a:picLocks noChangeAspect="1"/>
            </p:cNvPicPr>
            <p:nvPr/>
          </p:nvPicPr>
          <p:blipFill rotWithShape="1">
            <a:blip r:embed="rId3">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25" name="Group 24"/>
          <p:cNvGrpSpPr/>
          <p:nvPr/>
        </p:nvGrpSpPr>
        <p:grpSpPr>
          <a:xfrm>
            <a:off x="180061" y="4268380"/>
            <a:ext cx="1209675" cy="1020727"/>
            <a:chOff x="2937315" y="4238595"/>
            <a:chExt cx="1209675" cy="1020727"/>
          </a:xfrm>
        </p:grpSpPr>
        <p:sp>
          <p:nvSpPr>
            <p:cNvPr id="26" name="Oval 25"/>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9" action="ppaction://hlinksldjump"/>
            </p:cNvPr>
            <p:cNvPicPr>
              <a:picLocks noChangeAspect="1"/>
            </p:cNvPicPr>
            <p:nvPr/>
          </p:nvPicPr>
          <p:blipFill rotWithShape="1">
            <a:blip r:embed="rId3">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sp>
        <p:nvSpPr>
          <p:cNvPr id="29" name="Oval 28"/>
          <p:cNvSpPr/>
          <p:nvPr/>
        </p:nvSpPr>
        <p:spPr>
          <a:xfrm>
            <a:off x="340293" y="5304563"/>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10" action="ppaction://hlinksldjump"/>
          </p:cNvPr>
          <p:cNvPicPr>
            <a:picLocks noChangeAspect="1"/>
          </p:cNvPicPr>
          <p:nvPr/>
        </p:nvPicPr>
        <p:blipFill rotWithShape="1">
          <a:blip r:embed="rId3">
            <a:clrChange>
              <a:clrFrom>
                <a:srgbClr val="FFFFFF"/>
              </a:clrFrom>
              <a:clrTo>
                <a:srgbClr val="FFFFFF">
                  <a:alpha val="0"/>
                </a:srgbClr>
              </a:clrTo>
            </a:clrChange>
          </a:blip>
          <a:srcRect t="79903"/>
          <a:stretch/>
        </p:blipFill>
        <p:spPr>
          <a:xfrm>
            <a:off x="193428" y="5278114"/>
            <a:ext cx="1209675" cy="1027951"/>
          </a:xfrm>
          <a:prstGeom prst="rect">
            <a:avLst/>
          </a:prstGeom>
        </p:spPr>
      </p:pic>
      <p:grpSp>
        <p:nvGrpSpPr>
          <p:cNvPr id="31" name="Group 30"/>
          <p:cNvGrpSpPr/>
          <p:nvPr/>
        </p:nvGrpSpPr>
        <p:grpSpPr>
          <a:xfrm>
            <a:off x="1379039" y="2272692"/>
            <a:ext cx="1066800" cy="999461"/>
            <a:chOff x="1379039" y="2272692"/>
            <a:chExt cx="1066800" cy="999461"/>
          </a:xfrm>
        </p:grpSpPr>
        <p:sp>
          <p:nvSpPr>
            <p:cNvPr id="32" name="Oval 31"/>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11" action="ppaction://hlinksldjump"/>
            </p:cNvPr>
            <p:cNvPicPr>
              <a:picLocks noChangeAspect="1"/>
            </p:cNvPicPr>
            <p:nvPr/>
          </p:nvPicPr>
          <p:blipFill rotWithShape="1">
            <a:blip r:embed="rId6">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34" name="Group 33"/>
          <p:cNvGrpSpPr/>
          <p:nvPr/>
        </p:nvGrpSpPr>
        <p:grpSpPr>
          <a:xfrm>
            <a:off x="1386373" y="3275402"/>
            <a:ext cx="1066800" cy="1020725"/>
            <a:chOff x="1386373" y="3275402"/>
            <a:chExt cx="1066800" cy="1020725"/>
          </a:xfrm>
        </p:grpSpPr>
        <p:sp>
          <p:nvSpPr>
            <p:cNvPr id="35" name="Oval 34"/>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hlinkClick r:id="rId12" action="ppaction://hlinksldjump"/>
            </p:cNvPr>
            <p:cNvPicPr>
              <a:picLocks noChangeAspect="1"/>
            </p:cNvPicPr>
            <p:nvPr/>
          </p:nvPicPr>
          <p:blipFill rotWithShape="1">
            <a:blip r:embed="rId6">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37" name="Group 36"/>
          <p:cNvGrpSpPr/>
          <p:nvPr/>
        </p:nvGrpSpPr>
        <p:grpSpPr>
          <a:xfrm>
            <a:off x="1380546" y="4283965"/>
            <a:ext cx="1066800" cy="1020726"/>
            <a:chOff x="1380546" y="4283965"/>
            <a:chExt cx="1066800" cy="1020726"/>
          </a:xfrm>
        </p:grpSpPr>
        <p:sp>
          <p:nvSpPr>
            <p:cNvPr id="38" name="Oval 37"/>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hlinkClick r:id="rId13" action="ppaction://hlinksldjump"/>
            </p:cNvPr>
            <p:cNvPicPr>
              <a:picLocks noChangeAspect="1"/>
            </p:cNvPicPr>
            <p:nvPr/>
          </p:nvPicPr>
          <p:blipFill rotWithShape="1">
            <a:blip r:embed="rId6">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grpSp>
        <p:nvGrpSpPr>
          <p:cNvPr id="40" name="Group 39"/>
          <p:cNvGrpSpPr/>
          <p:nvPr/>
        </p:nvGrpSpPr>
        <p:grpSpPr>
          <a:xfrm>
            <a:off x="1390322" y="5295312"/>
            <a:ext cx="1066800" cy="1029498"/>
            <a:chOff x="1390322" y="5295312"/>
            <a:chExt cx="1066800" cy="1029498"/>
          </a:xfrm>
        </p:grpSpPr>
        <p:sp>
          <p:nvSpPr>
            <p:cNvPr id="41" name="Oval 40"/>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hlinkClick r:id="rId14" action="ppaction://hlinksldjump"/>
            </p:cNvPr>
            <p:cNvPicPr>
              <a:picLocks noChangeAspect="1"/>
            </p:cNvPicPr>
            <p:nvPr/>
          </p:nvPicPr>
          <p:blipFill rotWithShape="1">
            <a:blip r:embed="rId6">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44" name="Right Arrow 43">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45" name="Oval 44"/>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3" name="Rectangle 2"/>
          <p:cNvSpPr/>
          <p:nvPr/>
        </p:nvSpPr>
        <p:spPr>
          <a:xfrm>
            <a:off x="7028480" y="1079062"/>
            <a:ext cx="4703083" cy="2800767"/>
          </a:xfrm>
          <a:prstGeom prst="rect">
            <a:avLst/>
          </a:prstGeom>
        </p:spPr>
        <p:txBody>
          <a:bodyPr wrap="square">
            <a:spAutoFit/>
          </a:bodyPr>
          <a:lstStyle/>
          <a:p>
            <a:r>
              <a:rPr lang="en-US" sz="1600" dirty="0">
                <a:latin typeface="Droid Serif"/>
              </a:rPr>
              <a:t>the Innovation Contest encourages teams to take a thoughtful approach to innovation, rather than being limited solely to off-the-shelf solutions</a:t>
            </a:r>
            <a:r>
              <a:rPr lang="en-US" sz="1600" dirty="0" smtClean="0">
                <a:latin typeface="Droid Serif"/>
              </a:rPr>
              <a:t>.</a:t>
            </a:r>
          </a:p>
          <a:p>
            <a:endParaRPr lang="en-US" sz="1600" dirty="0">
              <a:latin typeface="Droid Serif"/>
            </a:endParaRPr>
          </a:p>
          <a:p>
            <a:r>
              <a:rPr lang="en-US" sz="1600" dirty="0" smtClean="0">
                <a:latin typeface="Droid Serif"/>
              </a:rPr>
              <a:t>A </a:t>
            </a:r>
            <a:r>
              <a:rPr lang="en-US" sz="1600" dirty="0">
                <a:latin typeface="Droid Serif"/>
              </a:rPr>
              <a:t>jury of industry professionals </a:t>
            </a:r>
            <a:r>
              <a:rPr lang="en-US" sz="1600" dirty="0" smtClean="0">
                <a:latin typeface="Droid Serif"/>
              </a:rPr>
              <a:t>evaluated </a:t>
            </a:r>
            <a:r>
              <a:rPr lang="en-US" sz="1600" dirty="0">
                <a:latin typeface="Droid Serif"/>
              </a:rPr>
              <a:t>each team's approach to innovation, from design to execution, using </a:t>
            </a:r>
            <a:r>
              <a:rPr lang="en-US" sz="1600" dirty="0" smtClean="0">
                <a:latin typeface="Droid Serif"/>
              </a:rPr>
              <a:t>criteria regarding:</a:t>
            </a:r>
            <a:endParaRPr lang="en-US" sz="1600" dirty="0">
              <a:latin typeface="Droid Serif"/>
            </a:endParaRPr>
          </a:p>
          <a:p>
            <a:pPr marL="285750" indent="-285750">
              <a:buFont typeface="Arial" panose="020B0604020202020204" pitchFamily="34" charset="0"/>
              <a:buChar char="•"/>
            </a:pPr>
            <a:r>
              <a:rPr lang="en-US" sz="1600" dirty="0" smtClean="0">
                <a:latin typeface="Droid Serif"/>
              </a:rPr>
              <a:t>Research</a:t>
            </a:r>
          </a:p>
          <a:p>
            <a:pPr marL="285750" indent="-285750">
              <a:buFont typeface="Arial" panose="020B0604020202020204" pitchFamily="34" charset="0"/>
              <a:buChar char="•"/>
            </a:pPr>
            <a:r>
              <a:rPr lang="en-US" sz="1600" dirty="0" smtClean="0">
                <a:latin typeface="Droid Serif"/>
              </a:rPr>
              <a:t>Sustainability</a:t>
            </a:r>
          </a:p>
          <a:p>
            <a:pPr marL="285750" indent="-285750">
              <a:buFont typeface="Arial" panose="020B0604020202020204" pitchFamily="34" charset="0"/>
              <a:buChar char="•"/>
            </a:pPr>
            <a:r>
              <a:rPr lang="en-US" sz="1600" dirty="0" smtClean="0">
                <a:latin typeface="Droid Serif"/>
              </a:rPr>
              <a:t>Innovation</a:t>
            </a:r>
          </a:p>
          <a:p>
            <a:pPr marL="285750" indent="-285750">
              <a:buFont typeface="Arial" panose="020B0604020202020204" pitchFamily="34" charset="0"/>
              <a:buChar char="•"/>
            </a:pPr>
            <a:r>
              <a:rPr lang="en-US" sz="1600" dirty="0" smtClean="0">
                <a:latin typeface="Droid Serif"/>
              </a:rPr>
              <a:t>Durability </a:t>
            </a:r>
            <a:r>
              <a:rPr lang="en-US" sz="1600" dirty="0">
                <a:latin typeface="Droid Serif"/>
              </a:rPr>
              <a:t>and Safety</a:t>
            </a:r>
            <a:endParaRPr lang="en-US" sz="1600" i="0" dirty="0">
              <a:effectLst/>
              <a:latin typeface="Droid Serif"/>
            </a:endParaRPr>
          </a:p>
        </p:txBody>
      </p:sp>
      <p:pic>
        <p:nvPicPr>
          <p:cNvPr id="3074" name="Picture 2" descr="https://farm5.staticflickr.com/4495/37470633876_d7ab167fa4_b.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84213" y="920970"/>
            <a:ext cx="3996374" cy="29660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https://farm5.staticflickr.com/4514/37470633946_2f3d742eb7_b.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11059" y="3836831"/>
            <a:ext cx="3299310" cy="25228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https://farm5.staticflickr.com/4490/23740262748_7e1af28634_b.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91691" y="3559193"/>
            <a:ext cx="3818242" cy="25467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8141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15A-BDB5-40B7-BEA1-5F27AA5289AC}"/>
              </a:ext>
            </a:extLst>
          </p:cNvPr>
          <p:cNvSpPr>
            <a:spLocks noGrp="1"/>
          </p:cNvSpPr>
          <p:nvPr>
            <p:ph type="title"/>
          </p:nvPr>
        </p:nvSpPr>
        <p:spPr>
          <a:xfrm>
            <a:off x="561754" y="216103"/>
            <a:ext cx="10515600" cy="812322"/>
          </a:xfrm>
        </p:spPr>
        <p:txBody>
          <a:bodyPr/>
          <a:lstStyle/>
          <a:p>
            <a:r>
              <a:rPr lang="en-GB" dirty="0" smtClean="0">
                <a:solidFill>
                  <a:srgbClr val="F89D2A"/>
                </a:solidFill>
              </a:rPr>
              <a:t>What is the Solar Decathlon? </a:t>
            </a:r>
            <a:endParaRPr lang="en-GB" dirty="0">
              <a:solidFill>
                <a:srgbClr val="F89D2A"/>
              </a:solidFill>
            </a:endParaRPr>
          </a:p>
        </p:txBody>
      </p:sp>
      <p:sp>
        <p:nvSpPr>
          <p:cNvPr id="18" name="Rectangle 17"/>
          <p:cNvSpPr/>
          <p:nvPr/>
        </p:nvSpPr>
        <p:spPr>
          <a:xfrm>
            <a:off x="169364" y="6382342"/>
            <a:ext cx="4979312" cy="369332"/>
          </a:xfrm>
          <a:prstGeom prst="rect">
            <a:avLst/>
          </a:prstGeom>
        </p:spPr>
        <p:txBody>
          <a:bodyPr wrap="none">
            <a:spAutoFit/>
          </a:bodyPr>
          <a:lstStyle/>
          <a:p>
            <a:r>
              <a:rPr lang="en-US" i="1" dirty="0" smtClean="0">
                <a:solidFill>
                  <a:srgbClr val="00B0F0"/>
                </a:solidFill>
              </a:rPr>
              <a:t>Click on a button </a:t>
            </a:r>
            <a:r>
              <a:rPr lang="en-US" i="1" dirty="0" smtClean="0"/>
              <a:t>to know more about each contest</a:t>
            </a:r>
            <a:endParaRPr lang="en-US" i="1" dirty="0"/>
          </a:p>
        </p:txBody>
      </p:sp>
      <p:grpSp>
        <p:nvGrpSpPr>
          <p:cNvPr id="7" name="Group 6"/>
          <p:cNvGrpSpPr/>
          <p:nvPr/>
        </p:nvGrpSpPr>
        <p:grpSpPr>
          <a:xfrm>
            <a:off x="11015586" y="107515"/>
            <a:ext cx="1066800" cy="1029498"/>
            <a:chOff x="1390322" y="5295312"/>
            <a:chExt cx="1066800" cy="1029498"/>
          </a:xfrm>
        </p:grpSpPr>
        <p:sp>
          <p:nvSpPr>
            <p:cNvPr id="8" name="Oval 7"/>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a:clrChange>
                <a:clrFrom>
                  <a:srgbClr val="FFFFFF"/>
                </a:clrFrom>
                <a:clrTo>
                  <a:srgbClr val="FFFFFF">
                    <a:alpha val="0"/>
                  </a:srgbClr>
                </a:clrTo>
              </a:clrChange>
            </a:blip>
            <a:srcRect t="79835"/>
            <a:stretch/>
          </p:blipFill>
          <p:spPr>
            <a:xfrm>
              <a:off x="1390322" y="5295312"/>
              <a:ext cx="1066800" cy="1029498"/>
            </a:xfrm>
            <a:prstGeom prst="rect">
              <a:avLst/>
            </a:prstGeom>
          </p:spPr>
        </p:pic>
      </p:grpSp>
      <p:grpSp>
        <p:nvGrpSpPr>
          <p:cNvPr id="13" name="Group 12"/>
          <p:cNvGrpSpPr/>
          <p:nvPr/>
        </p:nvGrpSpPr>
        <p:grpSpPr>
          <a:xfrm>
            <a:off x="169364" y="1222432"/>
            <a:ext cx="1209675" cy="1074201"/>
            <a:chOff x="169364" y="1222432"/>
            <a:chExt cx="1209675" cy="1074201"/>
          </a:xfrm>
        </p:grpSpPr>
        <p:sp>
          <p:nvSpPr>
            <p:cNvPr id="14" name="Oval 13"/>
            <p:cNvSpPr/>
            <p:nvPr/>
          </p:nvSpPr>
          <p:spPr>
            <a:xfrm>
              <a:off x="313197"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hlinkClick r:id="rId4" action="ppaction://hlinksldjump"/>
            </p:cNvPr>
            <p:cNvPicPr>
              <a:picLocks noChangeAspect="1"/>
            </p:cNvPicPr>
            <p:nvPr/>
          </p:nvPicPr>
          <p:blipFill rotWithShape="1">
            <a:blip r:embed="rId5">
              <a:clrChange>
                <a:clrFrom>
                  <a:srgbClr val="FFFFFF"/>
                </a:clrFrom>
                <a:clrTo>
                  <a:srgbClr val="FFFFFF">
                    <a:alpha val="0"/>
                  </a:srgbClr>
                </a:clrTo>
              </a:clrChange>
            </a:blip>
            <a:srcRect b="78999"/>
            <a:stretch/>
          </p:blipFill>
          <p:spPr>
            <a:xfrm>
              <a:off x="169364" y="1222432"/>
              <a:ext cx="1209675" cy="1074201"/>
            </a:xfrm>
            <a:prstGeom prst="rect">
              <a:avLst/>
            </a:prstGeom>
          </p:spPr>
        </p:pic>
      </p:grpSp>
      <p:sp>
        <p:nvSpPr>
          <p:cNvPr id="16" name="Oval 15"/>
          <p:cNvSpPr/>
          <p:nvPr/>
        </p:nvSpPr>
        <p:spPr>
          <a:xfrm>
            <a:off x="1476703" y="128172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hlinkClick r:id="rId6" action="ppaction://hlinksldjump"/>
          </p:cNvPr>
          <p:cNvPicPr>
            <a:picLocks noChangeAspect="1"/>
          </p:cNvPicPr>
          <p:nvPr/>
        </p:nvPicPr>
        <p:blipFill rotWithShape="1">
          <a:blip r:embed="rId3">
            <a:clrChange>
              <a:clrFrom>
                <a:srgbClr val="FFFFFF"/>
              </a:clrFrom>
              <a:clrTo>
                <a:srgbClr val="FFFFFF">
                  <a:alpha val="0"/>
                </a:srgbClr>
              </a:clrTo>
            </a:clrChange>
          </a:blip>
          <a:srcRect b="79584"/>
          <a:stretch/>
        </p:blipFill>
        <p:spPr>
          <a:xfrm>
            <a:off x="1379039" y="1222432"/>
            <a:ext cx="1066800" cy="1042303"/>
          </a:xfrm>
          <a:prstGeom prst="rect">
            <a:avLst/>
          </a:prstGeom>
        </p:spPr>
      </p:pic>
      <p:grpSp>
        <p:nvGrpSpPr>
          <p:cNvPr id="19" name="Group 18"/>
          <p:cNvGrpSpPr/>
          <p:nvPr/>
        </p:nvGrpSpPr>
        <p:grpSpPr>
          <a:xfrm>
            <a:off x="169364" y="2262056"/>
            <a:ext cx="1209675" cy="1020725"/>
            <a:chOff x="4362888" y="2339163"/>
            <a:chExt cx="1209675" cy="1020725"/>
          </a:xfrm>
        </p:grpSpPr>
        <p:sp>
          <p:nvSpPr>
            <p:cNvPr id="20" name="Oval 19"/>
            <p:cNvSpPr/>
            <p:nvPr/>
          </p:nvSpPr>
          <p:spPr>
            <a:xfrm>
              <a:off x="4493934" y="2384743"/>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hlinkClick r:id="rId7" action="ppaction://hlinksldjump"/>
            </p:cNvPr>
            <p:cNvPicPr>
              <a:picLocks noChangeAspect="1"/>
            </p:cNvPicPr>
            <p:nvPr/>
          </p:nvPicPr>
          <p:blipFill rotWithShape="1">
            <a:blip r:embed="rId5">
              <a:clrChange>
                <a:clrFrom>
                  <a:srgbClr val="FFFFFF"/>
                </a:clrFrom>
                <a:clrTo>
                  <a:srgbClr val="FFFFFF">
                    <a:alpha val="0"/>
                  </a:srgbClr>
                </a:clrTo>
              </a:clrChange>
            </a:blip>
            <a:srcRect t="20400" b="59644"/>
            <a:stretch/>
          </p:blipFill>
          <p:spPr>
            <a:xfrm>
              <a:off x="4362888" y="2339163"/>
              <a:ext cx="1209675" cy="1020725"/>
            </a:xfrm>
            <a:prstGeom prst="rect">
              <a:avLst/>
            </a:prstGeom>
          </p:spPr>
        </p:pic>
      </p:grpSp>
      <p:grpSp>
        <p:nvGrpSpPr>
          <p:cNvPr id="22" name="Group 21"/>
          <p:cNvGrpSpPr/>
          <p:nvPr/>
        </p:nvGrpSpPr>
        <p:grpSpPr>
          <a:xfrm>
            <a:off x="180062" y="3307881"/>
            <a:ext cx="1209675" cy="974278"/>
            <a:chOff x="2937315" y="3238721"/>
            <a:chExt cx="1209675" cy="974278"/>
          </a:xfrm>
        </p:grpSpPr>
        <p:sp>
          <p:nvSpPr>
            <p:cNvPr id="23" name="Oval 22"/>
            <p:cNvSpPr/>
            <p:nvPr/>
          </p:nvSpPr>
          <p:spPr>
            <a:xfrm>
              <a:off x="3075630" y="3238721"/>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hlinkClick r:id="rId8" action="ppaction://hlinksldjump"/>
            </p:cNvPr>
            <p:cNvPicPr>
              <a:picLocks noChangeAspect="1"/>
            </p:cNvPicPr>
            <p:nvPr/>
          </p:nvPicPr>
          <p:blipFill rotWithShape="1">
            <a:blip r:embed="rId5">
              <a:clrChange>
                <a:clrFrom>
                  <a:srgbClr val="FFFFFF"/>
                </a:clrFrom>
                <a:clrTo>
                  <a:srgbClr val="FFFFFF">
                    <a:alpha val="0"/>
                  </a:srgbClr>
                </a:clrTo>
              </a:clrChange>
            </a:blip>
            <a:srcRect t="41103" b="40057"/>
            <a:stretch/>
          </p:blipFill>
          <p:spPr>
            <a:xfrm>
              <a:off x="2937315" y="3249354"/>
              <a:ext cx="1209675" cy="963645"/>
            </a:xfrm>
            <a:prstGeom prst="rect">
              <a:avLst/>
            </a:prstGeom>
          </p:spPr>
        </p:pic>
      </p:grpSp>
      <p:grpSp>
        <p:nvGrpSpPr>
          <p:cNvPr id="25" name="Group 24"/>
          <p:cNvGrpSpPr/>
          <p:nvPr/>
        </p:nvGrpSpPr>
        <p:grpSpPr>
          <a:xfrm>
            <a:off x="180061" y="4268380"/>
            <a:ext cx="1209675" cy="1020727"/>
            <a:chOff x="2937315" y="4238595"/>
            <a:chExt cx="1209675" cy="1020727"/>
          </a:xfrm>
        </p:grpSpPr>
        <p:sp>
          <p:nvSpPr>
            <p:cNvPr id="26" name="Oval 25"/>
            <p:cNvSpPr/>
            <p:nvPr/>
          </p:nvSpPr>
          <p:spPr>
            <a:xfrm>
              <a:off x="3092368" y="427858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hlinkClick r:id="rId9" action="ppaction://hlinksldjump"/>
            </p:cNvPr>
            <p:cNvPicPr>
              <a:picLocks noChangeAspect="1"/>
            </p:cNvPicPr>
            <p:nvPr/>
          </p:nvPicPr>
          <p:blipFill rotWithShape="1">
            <a:blip r:embed="rId5">
              <a:clrChange>
                <a:clrFrom>
                  <a:srgbClr val="FFFFFF"/>
                </a:clrFrom>
                <a:clrTo>
                  <a:srgbClr val="FFFFFF">
                    <a:alpha val="0"/>
                  </a:srgbClr>
                </a:clrTo>
              </a:clrChange>
            </a:blip>
            <a:srcRect t="59882" b="20162"/>
            <a:stretch/>
          </p:blipFill>
          <p:spPr>
            <a:xfrm>
              <a:off x="2937315" y="4238595"/>
              <a:ext cx="1209675" cy="1020727"/>
            </a:xfrm>
            <a:prstGeom prst="rect">
              <a:avLst/>
            </a:prstGeom>
          </p:spPr>
        </p:pic>
      </p:grpSp>
      <p:grpSp>
        <p:nvGrpSpPr>
          <p:cNvPr id="28" name="Group 27"/>
          <p:cNvGrpSpPr/>
          <p:nvPr/>
        </p:nvGrpSpPr>
        <p:grpSpPr>
          <a:xfrm>
            <a:off x="191280" y="5282639"/>
            <a:ext cx="1209675" cy="1027951"/>
            <a:chOff x="3960409" y="5114260"/>
            <a:chExt cx="1209675" cy="1027951"/>
          </a:xfrm>
        </p:grpSpPr>
        <p:sp>
          <p:nvSpPr>
            <p:cNvPr id="29" name="Oval 28"/>
            <p:cNvSpPr/>
            <p:nvPr/>
          </p:nvSpPr>
          <p:spPr>
            <a:xfrm>
              <a:off x="4109422" y="51361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hlinkClick r:id="rId10" action="ppaction://hlinksldjump"/>
            </p:cNvPr>
            <p:cNvPicPr>
              <a:picLocks noChangeAspect="1"/>
            </p:cNvPicPr>
            <p:nvPr/>
          </p:nvPicPr>
          <p:blipFill rotWithShape="1">
            <a:blip r:embed="rId5">
              <a:clrChange>
                <a:clrFrom>
                  <a:srgbClr val="FFFFFF"/>
                </a:clrFrom>
                <a:clrTo>
                  <a:srgbClr val="FFFFFF">
                    <a:alpha val="0"/>
                  </a:srgbClr>
                </a:clrTo>
              </a:clrChange>
            </a:blip>
            <a:srcRect t="79903"/>
            <a:stretch/>
          </p:blipFill>
          <p:spPr>
            <a:xfrm>
              <a:off x="3960409" y="5114260"/>
              <a:ext cx="1209675" cy="1027951"/>
            </a:xfrm>
            <a:prstGeom prst="rect">
              <a:avLst/>
            </a:prstGeom>
          </p:spPr>
        </p:pic>
      </p:grpSp>
      <p:grpSp>
        <p:nvGrpSpPr>
          <p:cNvPr id="31" name="Group 30"/>
          <p:cNvGrpSpPr/>
          <p:nvPr/>
        </p:nvGrpSpPr>
        <p:grpSpPr>
          <a:xfrm>
            <a:off x="1379039" y="2272692"/>
            <a:ext cx="1066800" cy="999461"/>
            <a:chOff x="1379039" y="2272692"/>
            <a:chExt cx="1066800" cy="999461"/>
          </a:xfrm>
        </p:grpSpPr>
        <p:sp>
          <p:nvSpPr>
            <p:cNvPr id="32" name="Oval 31"/>
            <p:cNvSpPr/>
            <p:nvPr/>
          </p:nvSpPr>
          <p:spPr>
            <a:xfrm>
              <a:off x="1487923" y="2303645"/>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hlinkClick r:id="rId11" action="ppaction://hlinksldjump"/>
            </p:cNvPr>
            <p:cNvPicPr>
              <a:picLocks noChangeAspect="1"/>
            </p:cNvPicPr>
            <p:nvPr/>
          </p:nvPicPr>
          <p:blipFill rotWithShape="1">
            <a:blip r:embed="rId3">
              <a:clrChange>
                <a:clrFrom>
                  <a:srgbClr val="FFFFFF"/>
                </a:clrFrom>
                <a:clrTo>
                  <a:srgbClr val="FFFFFF">
                    <a:alpha val="0"/>
                  </a:srgbClr>
                </a:clrTo>
              </a:clrChange>
            </a:blip>
            <a:srcRect t="20521" b="59902"/>
            <a:stretch/>
          </p:blipFill>
          <p:spPr>
            <a:xfrm>
              <a:off x="1379039" y="2272692"/>
              <a:ext cx="1066800" cy="999461"/>
            </a:xfrm>
            <a:prstGeom prst="rect">
              <a:avLst/>
            </a:prstGeom>
          </p:spPr>
        </p:pic>
      </p:grpSp>
      <p:grpSp>
        <p:nvGrpSpPr>
          <p:cNvPr id="34" name="Group 33"/>
          <p:cNvGrpSpPr/>
          <p:nvPr/>
        </p:nvGrpSpPr>
        <p:grpSpPr>
          <a:xfrm>
            <a:off x="1386373" y="3275402"/>
            <a:ext cx="1066800" cy="1020725"/>
            <a:chOff x="1386373" y="3275402"/>
            <a:chExt cx="1066800" cy="1020725"/>
          </a:xfrm>
        </p:grpSpPr>
        <p:sp>
          <p:nvSpPr>
            <p:cNvPr id="35" name="Oval 34"/>
            <p:cNvSpPr/>
            <p:nvPr/>
          </p:nvSpPr>
          <p:spPr>
            <a:xfrm>
              <a:off x="1487923" y="3311669"/>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hlinkClick r:id="rId12" action="ppaction://hlinksldjump"/>
            </p:cNvPr>
            <p:cNvPicPr>
              <a:picLocks noChangeAspect="1"/>
            </p:cNvPicPr>
            <p:nvPr/>
          </p:nvPicPr>
          <p:blipFill rotWithShape="1">
            <a:blip r:embed="rId3">
              <a:clrChange>
                <a:clrFrom>
                  <a:srgbClr val="FFFFFF"/>
                </a:clrFrom>
                <a:clrTo>
                  <a:srgbClr val="FFFFFF">
                    <a:alpha val="0"/>
                  </a:srgbClr>
                </a:clrTo>
              </a:clrChange>
            </a:blip>
            <a:srcRect t="40057" b="39950"/>
            <a:stretch/>
          </p:blipFill>
          <p:spPr>
            <a:xfrm>
              <a:off x="1386373" y="3275402"/>
              <a:ext cx="1066800" cy="1020725"/>
            </a:xfrm>
            <a:prstGeom prst="rect">
              <a:avLst/>
            </a:prstGeom>
          </p:spPr>
        </p:pic>
      </p:grpSp>
      <p:grpSp>
        <p:nvGrpSpPr>
          <p:cNvPr id="37" name="Group 36"/>
          <p:cNvGrpSpPr/>
          <p:nvPr/>
        </p:nvGrpSpPr>
        <p:grpSpPr>
          <a:xfrm>
            <a:off x="1380546" y="4283965"/>
            <a:ext cx="1066800" cy="1020726"/>
            <a:chOff x="1380546" y="4283965"/>
            <a:chExt cx="1066800" cy="1020726"/>
          </a:xfrm>
        </p:grpSpPr>
        <p:sp>
          <p:nvSpPr>
            <p:cNvPr id="38" name="Oval 37"/>
            <p:cNvSpPr/>
            <p:nvPr/>
          </p:nvSpPr>
          <p:spPr>
            <a:xfrm>
              <a:off x="1493533" y="4311784"/>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hlinkClick r:id="rId13" action="ppaction://hlinksldjump"/>
            </p:cNvPr>
            <p:cNvPicPr>
              <a:picLocks noChangeAspect="1"/>
            </p:cNvPicPr>
            <p:nvPr/>
          </p:nvPicPr>
          <p:blipFill rotWithShape="1">
            <a:blip r:embed="rId3">
              <a:clrChange>
                <a:clrFrom>
                  <a:srgbClr val="FFFFFF"/>
                </a:clrFrom>
                <a:clrTo>
                  <a:srgbClr val="FFFFFF">
                    <a:alpha val="0"/>
                  </a:srgbClr>
                </a:clrTo>
              </a:clrChange>
            </a:blip>
            <a:srcRect t="59842" b="20165"/>
            <a:stretch/>
          </p:blipFill>
          <p:spPr>
            <a:xfrm>
              <a:off x="1380546" y="4283965"/>
              <a:ext cx="1066800" cy="1020726"/>
            </a:xfrm>
            <a:prstGeom prst="rect">
              <a:avLst/>
            </a:prstGeom>
          </p:spPr>
        </p:pic>
      </p:grpSp>
      <p:sp>
        <p:nvSpPr>
          <p:cNvPr id="41" name="Oval 40"/>
          <p:cNvSpPr/>
          <p:nvPr/>
        </p:nvSpPr>
        <p:spPr>
          <a:xfrm>
            <a:off x="1487923" y="5319808"/>
            <a:ext cx="922008" cy="92692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hlinkClick r:id="rId14" action="ppaction://hlinksldjump"/>
          </p:cNvPr>
          <p:cNvPicPr>
            <a:picLocks noChangeAspect="1"/>
          </p:cNvPicPr>
          <p:nvPr/>
        </p:nvPicPr>
        <p:blipFill rotWithShape="1">
          <a:blip r:embed="rId3">
            <a:clrChange>
              <a:clrFrom>
                <a:srgbClr val="FFFFFF"/>
              </a:clrFrom>
              <a:clrTo>
                <a:srgbClr val="FFFFFF">
                  <a:alpha val="0"/>
                </a:srgbClr>
              </a:clrTo>
            </a:clrChange>
          </a:blip>
          <a:srcRect t="79835"/>
          <a:stretch/>
        </p:blipFill>
        <p:spPr>
          <a:xfrm>
            <a:off x="1385141" y="5293897"/>
            <a:ext cx="1066800" cy="1029498"/>
          </a:xfrm>
          <a:prstGeom prst="rect">
            <a:avLst/>
          </a:prstGeom>
        </p:spPr>
      </p:pic>
      <p:sp>
        <p:nvSpPr>
          <p:cNvPr id="44" name="Right Arrow 43">
            <a:hlinkClick r:id="rId15" action="ppaction://hlinksldjump"/>
          </p:cNvPr>
          <p:cNvSpPr/>
          <p:nvPr/>
        </p:nvSpPr>
        <p:spPr>
          <a:xfrm>
            <a:off x="9078458" y="6246734"/>
            <a:ext cx="2977115" cy="5049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CLICK TO CONTINUE</a:t>
            </a:r>
            <a:endParaRPr lang="en-US" dirty="0"/>
          </a:p>
        </p:txBody>
      </p:sp>
      <p:sp>
        <p:nvSpPr>
          <p:cNvPr id="45" name="Oval 44"/>
          <p:cNvSpPr/>
          <p:nvPr/>
        </p:nvSpPr>
        <p:spPr>
          <a:xfrm>
            <a:off x="1427764" y="122243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434353" y="5259314"/>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1059617" y="7566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5171433" y="6409020"/>
            <a:ext cx="311280" cy="31597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462803" y="6366844"/>
            <a:ext cx="3140988" cy="369332"/>
          </a:xfrm>
          <a:prstGeom prst="rect">
            <a:avLst/>
          </a:prstGeom>
        </p:spPr>
        <p:txBody>
          <a:bodyPr wrap="none">
            <a:spAutoFit/>
          </a:bodyPr>
          <a:lstStyle/>
          <a:p>
            <a:r>
              <a:rPr lang="en-US" i="1" dirty="0" smtClean="0">
                <a:solidFill>
                  <a:srgbClr val="FFFF00"/>
                </a:solidFill>
              </a:rPr>
              <a:t>= focuses on learning objectives</a:t>
            </a:r>
            <a:endParaRPr lang="en-US" i="1" dirty="0">
              <a:solidFill>
                <a:srgbClr val="FFFF00"/>
              </a:solidFill>
            </a:endParaRPr>
          </a:p>
        </p:txBody>
      </p:sp>
      <p:sp>
        <p:nvSpPr>
          <p:cNvPr id="3" name="Rectangle 2"/>
          <p:cNvSpPr/>
          <p:nvPr/>
        </p:nvSpPr>
        <p:spPr>
          <a:xfrm>
            <a:off x="2694099" y="1074763"/>
            <a:ext cx="9149470" cy="3046988"/>
          </a:xfrm>
          <a:prstGeom prst="rect">
            <a:avLst/>
          </a:prstGeom>
        </p:spPr>
        <p:txBody>
          <a:bodyPr wrap="square">
            <a:spAutoFit/>
          </a:bodyPr>
          <a:lstStyle/>
          <a:p>
            <a:r>
              <a:rPr lang="en-US" sz="1600" dirty="0" smtClean="0">
                <a:latin typeface="Droid Serif"/>
              </a:rPr>
              <a:t>Each </a:t>
            </a:r>
            <a:r>
              <a:rPr lang="en-US" sz="1600" dirty="0">
                <a:latin typeface="Droid Serif"/>
              </a:rPr>
              <a:t>team's </a:t>
            </a:r>
            <a:r>
              <a:rPr lang="en-US" sz="1600" dirty="0" smtClean="0">
                <a:latin typeface="Droid Serif"/>
              </a:rPr>
              <a:t>energy use was monitored, both what they contributed and drew </a:t>
            </a:r>
            <a:r>
              <a:rPr lang="en-US" sz="1600" dirty="0">
                <a:latin typeface="Droid Serif"/>
              </a:rPr>
              <a:t>from the Solar Decathlon electricity grid</a:t>
            </a:r>
            <a:r>
              <a:rPr lang="en-US" sz="1600" dirty="0" smtClean="0">
                <a:latin typeface="Droid Serif"/>
              </a:rPr>
              <a:t>.</a:t>
            </a:r>
          </a:p>
          <a:p>
            <a:endParaRPr lang="en-US" sz="1600" dirty="0">
              <a:latin typeface="Droid Serif"/>
            </a:endParaRPr>
          </a:p>
          <a:p>
            <a:r>
              <a:rPr lang="en-US" sz="1600" dirty="0">
                <a:latin typeface="Droid Serif"/>
              </a:rPr>
              <a:t>For energy production, teams </a:t>
            </a:r>
            <a:r>
              <a:rPr lang="en-US" sz="1600" dirty="0" smtClean="0">
                <a:latin typeface="Droid Serif"/>
              </a:rPr>
              <a:t>received </a:t>
            </a:r>
            <a:r>
              <a:rPr lang="en-US" sz="1600" dirty="0">
                <a:latin typeface="Droid Serif"/>
              </a:rPr>
              <a:t>full points for producing at least as much energy as its house needs, thus achieving a net energy consumption of zero during the </a:t>
            </a:r>
            <a:r>
              <a:rPr lang="en-US" sz="1600" dirty="0" smtClean="0">
                <a:latin typeface="Droid Serif"/>
              </a:rPr>
              <a:t>competition.</a:t>
            </a:r>
          </a:p>
          <a:p>
            <a:endParaRPr lang="en-US" sz="1600" dirty="0">
              <a:latin typeface="Droid Serif"/>
            </a:endParaRPr>
          </a:p>
          <a:p>
            <a:r>
              <a:rPr lang="en-US" sz="1600" dirty="0">
                <a:latin typeface="Droid Serif"/>
              </a:rPr>
              <a:t>Each team will </a:t>
            </a:r>
            <a:r>
              <a:rPr lang="en-US" sz="1600" dirty="0" smtClean="0">
                <a:latin typeface="Droid Serif"/>
              </a:rPr>
              <a:t>began </a:t>
            </a:r>
            <a:r>
              <a:rPr lang="en-US" sz="1600" dirty="0">
                <a:latin typeface="Droid Serif"/>
              </a:rPr>
              <a:t>the competition with a $5.00 charge on their "account" to represent the fixed costs of utility connection. Over the course of the competition, each team </a:t>
            </a:r>
            <a:r>
              <a:rPr lang="en-US" sz="1600" dirty="0" smtClean="0">
                <a:latin typeface="Droid Serif"/>
              </a:rPr>
              <a:t>accrued </a:t>
            </a:r>
            <a:r>
              <a:rPr lang="en-US" sz="1600" dirty="0">
                <a:latin typeface="Droid Serif"/>
              </a:rPr>
              <a:t>additional charges at different rates, depending on the time of day, for net consumption of electricity from the Solar Decathlon grid. Each team </a:t>
            </a:r>
            <a:r>
              <a:rPr lang="en-US" sz="1600" dirty="0" smtClean="0">
                <a:latin typeface="Droid Serif"/>
              </a:rPr>
              <a:t>was also </a:t>
            </a:r>
            <a:r>
              <a:rPr lang="en-US" sz="1600" dirty="0">
                <a:latin typeface="Droid Serif"/>
              </a:rPr>
              <a:t>"credited" different amounts, depending on the time of day, for net production of electricity they provide back to the Solar Decathlon grid. Teams </a:t>
            </a:r>
            <a:r>
              <a:rPr lang="en-US" sz="1600" dirty="0" smtClean="0">
                <a:latin typeface="Droid Serif"/>
              </a:rPr>
              <a:t>earned </a:t>
            </a:r>
            <a:r>
              <a:rPr lang="en-US" sz="1600" dirty="0">
                <a:latin typeface="Droid Serif"/>
              </a:rPr>
              <a:t>full points if they finish the competition with a credit of $10.00 or more.</a:t>
            </a:r>
            <a:endParaRPr lang="en-US" sz="1600" b="0" i="0" dirty="0">
              <a:effectLst/>
              <a:latin typeface="Droid Serif"/>
            </a:endParaRPr>
          </a:p>
        </p:txBody>
      </p:sp>
      <p:pic>
        <p:nvPicPr>
          <p:cNvPr id="4" name="Picture 3"/>
          <p:cNvPicPr>
            <a:picLocks noChangeAspect="1"/>
          </p:cNvPicPr>
          <p:nvPr/>
        </p:nvPicPr>
        <p:blipFill>
          <a:blip r:embed="rId16"/>
          <a:stretch>
            <a:fillRect/>
          </a:stretch>
        </p:blipFill>
        <p:spPr>
          <a:xfrm>
            <a:off x="7033297" y="4168089"/>
            <a:ext cx="4585212" cy="2056198"/>
          </a:xfrm>
          <a:prstGeom prst="rect">
            <a:avLst/>
          </a:prstGeom>
        </p:spPr>
      </p:pic>
      <p:pic>
        <p:nvPicPr>
          <p:cNvPr id="5" name="Picture 4"/>
          <p:cNvPicPr>
            <a:picLocks noChangeAspect="1"/>
          </p:cNvPicPr>
          <p:nvPr/>
        </p:nvPicPr>
        <p:blipFill>
          <a:blip r:embed="rId17"/>
          <a:stretch>
            <a:fillRect/>
          </a:stretch>
        </p:blipFill>
        <p:spPr>
          <a:xfrm>
            <a:off x="2670368" y="4330718"/>
            <a:ext cx="2263731" cy="2095646"/>
          </a:xfrm>
          <a:prstGeom prst="ellipse">
            <a:avLst/>
          </a:prstGeom>
          <a:ln>
            <a:noFill/>
          </a:ln>
          <a:effectLst>
            <a:softEdge rad="112500"/>
          </a:effectLst>
        </p:spPr>
      </p:pic>
      <p:pic>
        <p:nvPicPr>
          <p:cNvPr id="2050" name="Picture 2" descr="https://farm5.staticflickr.com/4471/37519519611_77ef914c69_b.jpg"/>
          <p:cNvPicPr>
            <a:picLocks noChangeAspect="1" noChangeArrowheads="1"/>
          </p:cNvPicPr>
          <p:nvPr/>
        </p:nvPicPr>
        <p:blipFill>
          <a:blip r:embed="rId18" cstate="hqprint">
            <a:extLst>
              <a:ext uri="{28A0092B-C50C-407E-A947-70E740481C1C}">
                <a14:useLocalDpi xmlns:a14="http://schemas.microsoft.com/office/drawing/2010/main" val="0"/>
              </a:ext>
            </a:extLst>
          </a:blip>
          <a:srcRect/>
          <a:stretch>
            <a:fillRect/>
          </a:stretch>
        </p:blipFill>
        <p:spPr bwMode="auto">
          <a:xfrm>
            <a:off x="4473890" y="4090043"/>
            <a:ext cx="2532388" cy="16890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6436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farm5.staticflickr.com/4479/23784163388_18e08ee735_o.jpg"/>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37011" r="40577" b="8121"/>
          <a:stretch/>
        </p:blipFill>
        <p:spPr bwMode="auto">
          <a:xfrm>
            <a:off x="547096" y="624953"/>
            <a:ext cx="3669004" cy="226099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4"/>
          <a:stretch>
            <a:fillRect/>
          </a:stretch>
        </p:blipFill>
        <p:spPr>
          <a:xfrm>
            <a:off x="60801" y="2561317"/>
            <a:ext cx="2905048" cy="2584684"/>
          </a:xfrm>
          <a:prstGeom prst="rect">
            <a:avLst/>
          </a:prstGeom>
        </p:spPr>
      </p:pic>
      <p:sp>
        <p:nvSpPr>
          <p:cNvPr id="3" name="Title 2"/>
          <p:cNvSpPr>
            <a:spLocks noGrp="1"/>
          </p:cNvSpPr>
          <p:nvPr>
            <p:ph type="title"/>
          </p:nvPr>
        </p:nvSpPr>
        <p:spPr>
          <a:xfrm>
            <a:off x="225468" y="0"/>
            <a:ext cx="10294362" cy="814173"/>
          </a:xfrm>
        </p:spPr>
        <p:txBody>
          <a:bodyPr>
            <a:normAutofit/>
          </a:bodyPr>
          <a:lstStyle/>
          <a:p>
            <a:r>
              <a:rPr lang="en-US" sz="2800" dirty="0" smtClean="0"/>
              <a:t>The best houses from </a:t>
            </a:r>
            <a:r>
              <a:rPr lang="en-US" sz="2800" dirty="0" smtClean="0">
                <a:solidFill>
                  <a:srgbClr val="FFC000"/>
                </a:solidFill>
              </a:rPr>
              <a:t>SD2017</a:t>
            </a:r>
            <a:r>
              <a:rPr lang="en-US" sz="2800" dirty="0" smtClean="0"/>
              <a:t> for water:</a:t>
            </a:r>
            <a:endParaRPr lang="en-US" sz="2800" dirty="0"/>
          </a:p>
        </p:txBody>
      </p:sp>
      <p:grpSp>
        <p:nvGrpSpPr>
          <p:cNvPr id="8" name="Group 7"/>
          <p:cNvGrpSpPr/>
          <p:nvPr/>
        </p:nvGrpSpPr>
        <p:grpSpPr>
          <a:xfrm>
            <a:off x="11015419" y="98788"/>
            <a:ext cx="1066800" cy="1042303"/>
            <a:chOff x="10895099" y="98788"/>
            <a:chExt cx="1066800" cy="1042303"/>
          </a:xfrm>
        </p:grpSpPr>
        <p:sp>
          <p:nvSpPr>
            <p:cNvPr id="9" name="Oval 8"/>
            <p:cNvSpPr/>
            <p:nvPr/>
          </p:nvSpPr>
          <p:spPr>
            <a:xfrm>
              <a:off x="10991559" y="156477"/>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5">
              <a:clrChange>
                <a:clrFrom>
                  <a:srgbClr val="FFFFFF"/>
                </a:clrFrom>
                <a:clrTo>
                  <a:srgbClr val="FFFFFF">
                    <a:alpha val="0"/>
                  </a:srgbClr>
                </a:clrTo>
              </a:clrChange>
            </a:blip>
            <a:srcRect b="79584"/>
            <a:stretch/>
          </p:blipFill>
          <p:spPr>
            <a:xfrm>
              <a:off x="10895099" y="98788"/>
              <a:ext cx="1066800" cy="1042303"/>
            </a:xfrm>
            <a:prstGeom prst="rect">
              <a:avLst/>
            </a:prstGeom>
          </p:spPr>
        </p:pic>
      </p:grpSp>
      <p:sp>
        <p:nvSpPr>
          <p:cNvPr id="14" name="Oval 13"/>
          <p:cNvSpPr/>
          <p:nvPr/>
        </p:nvSpPr>
        <p:spPr>
          <a:xfrm>
            <a:off x="11058309" y="100127"/>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6"/>
          <a:srcRect t="9101" b="8671"/>
          <a:stretch/>
        </p:blipFill>
        <p:spPr>
          <a:xfrm>
            <a:off x="3135114" y="2141950"/>
            <a:ext cx="5562179" cy="2547698"/>
          </a:xfrm>
          <a:prstGeom prst="rect">
            <a:avLst/>
          </a:prstGeom>
          <a:ln>
            <a:noFill/>
          </a:ln>
          <a:effectLst>
            <a:softEdge rad="112500"/>
          </a:effectLst>
        </p:spPr>
      </p:pic>
      <p:pic>
        <p:nvPicPr>
          <p:cNvPr id="2050" name="Picture 2" descr="Group photo of the UC Davis team members for Solar Decathlon 2017."/>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2629084" y="3587697"/>
            <a:ext cx="2924783" cy="164489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a:stretch>
            <a:fillRect/>
          </a:stretch>
        </p:blipFill>
        <p:spPr>
          <a:xfrm>
            <a:off x="10519829" y="6284983"/>
            <a:ext cx="1591359" cy="503250"/>
          </a:xfrm>
          <a:prstGeom prst="rect">
            <a:avLst/>
          </a:prstGeom>
        </p:spPr>
      </p:pic>
      <p:sp>
        <p:nvSpPr>
          <p:cNvPr id="11" name="TextBox 10"/>
          <p:cNvSpPr txBox="1"/>
          <p:nvPr/>
        </p:nvSpPr>
        <p:spPr>
          <a:xfrm>
            <a:off x="10904083" y="5916731"/>
            <a:ext cx="1287917" cy="369332"/>
          </a:xfrm>
          <a:prstGeom prst="rect">
            <a:avLst/>
          </a:prstGeom>
          <a:noFill/>
        </p:spPr>
        <p:txBody>
          <a:bodyPr wrap="none" rtlCol="0">
            <a:spAutoFit/>
          </a:bodyPr>
          <a:lstStyle/>
          <a:p>
            <a:r>
              <a:rPr lang="en-US" b="1" dirty="0" smtClean="0"/>
              <a:t>Runners-up</a:t>
            </a:r>
            <a:endParaRPr lang="en-US" b="1" dirty="0"/>
          </a:p>
        </p:txBody>
      </p:sp>
      <p:sp>
        <p:nvSpPr>
          <p:cNvPr id="15" name="Rectangle 14"/>
          <p:cNvSpPr/>
          <p:nvPr/>
        </p:nvSpPr>
        <p:spPr>
          <a:xfrm>
            <a:off x="60801" y="5232595"/>
            <a:ext cx="10459028" cy="1569660"/>
          </a:xfrm>
          <a:prstGeom prst="rect">
            <a:avLst/>
          </a:prstGeom>
        </p:spPr>
        <p:txBody>
          <a:bodyPr wrap="square">
            <a:spAutoFit/>
          </a:bodyPr>
          <a:lstStyle/>
          <a:p>
            <a:pPr marL="285750" indent="-285750">
              <a:buFont typeface="Arial" panose="020B0604020202020204" pitchFamily="34" charset="0"/>
              <a:buChar char="•"/>
            </a:pPr>
            <a:r>
              <a:rPr lang="en-US" sz="1600" b="1" dirty="0">
                <a:solidFill>
                  <a:srgbClr val="92D050"/>
                </a:solidFill>
                <a:latin typeface="Droid Serif"/>
              </a:rPr>
              <a:t>The team’s primary focus is water conservation, and the house is designed to use 50% less potable water than a typical residence.</a:t>
            </a:r>
          </a:p>
          <a:p>
            <a:pPr marL="285750" indent="-285750">
              <a:buFont typeface="Arial" panose="020B0604020202020204" pitchFamily="34" charset="0"/>
              <a:buChar char="•"/>
            </a:pPr>
            <a:r>
              <a:rPr lang="en-US" sz="1600" b="1" dirty="0" smtClean="0">
                <a:solidFill>
                  <a:srgbClr val="92D050"/>
                </a:solidFill>
                <a:latin typeface="Droid Serif"/>
              </a:rPr>
              <a:t>The </a:t>
            </a:r>
            <a:r>
              <a:rPr lang="en-US" sz="1600" b="1" dirty="0">
                <a:solidFill>
                  <a:srgbClr val="92D050"/>
                </a:solidFill>
                <a:latin typeface="Droid Serif"/>
              </a:rPr>
              <a:t>house features greywater reuse systems, including a cutting-edge sanitization technology developed at the university.</a:t>
            </a:r>
          </a:p>
          <a:p>
            <a:pPr marL="285750" indent="-285750">
              <a:buFont typeface="Arial" panose="020B0604020202020204" pitchFamily="34" charset="0"/>
              <a:buChar char="•"/>
            </a:pPr>
            <a:r>
              <a:rPr lang="en-US" sz="1600" b="1" dirty="0">
                <a:solidFill>
                  <a:srgbClr val="92D050"/>
                </a:solidFill>
                <a:latin typeface="Droid Serif"/>
              </a:rPr>
              <a:t>Sophisticated monitoring and feedback systems educate and inspire residents to be the champions of their own water reduction</a:t>
            </a:r>
            <a:r>
              <a:rPr lang="en-US" sz="1600" b="1" dirty="0" smtClean="0">
                <a:solidFill>
                  <a:srgbClr val="92D050"/>
                </a:solidFill>
                <a:latin typeface="Droid Serif"/>
              </a:rPr>
              <a:t>.</a:t>
            </a:r>
            <a:endParaRPr lang="en-US" sz="1600" b="1" dirty="0">
              <a:solidFill>
                <a:srgbClr val="92D050"/>
              </a:solidFill>
              <a:latin typeface="Droid Serif"/>
            </a:endParaRPr>
          </a:p>
        </p:txBody>
      </p:sp>
      <p:pic>
        <p:nvPicPr>
          <p:cNvPr id="16" name="Picture 15"/>
          <p:cNvPicPr>
            <a:picLocks noChangeAspect="1"/>
          </p:cNvPicPr>
          <p:nvPr/>
        </p:nvPicPr>
        <p:blipFill>
          <a:blip r:embed="rId9"/>
          <a:stretch>
            <a:fillRect/>
          </a:stretch>
        </p:blipFill>
        <p:spPr>
          <a:xfrm>
            <a:off x="8650451" y="1912435"/>
            <a:ext cx="3312968" cy="3006727"/>
          </a:xfrm>
          <a:prstGeom prst="rect">
            <a:avLst/>
          </a:prstGeom>
        </p:spPr>
      </p:pic>
      <p:pic>
        <p:nvPicPr>
          <p:cNvPr id="17" name="Picture 16"/>
          <p:cNvPicPr>
            <a:picLocks noChangeAspect="1"/>
          </p:cNvPicPr>
          <p:nvPr/>
        </p:nvPicPr>
        <p:blipFill>
          <a:blip r:embed="rId10"/>
          <a:stretch>
            <a:fillRect/>
          </a:stretch>
        </p:blipFill>
        <p:spPr>
          <a:xfrm>
            <a:off x="7516129" y="56790"/>
            <a:ext cx="3251495" cy="2096358"/>
          </a:xfrm>
          <a:prstGeom prst="rect">
            <a:avLst/>
          </a:prstGeom>
        </p:spPr>
      </p:pic>
      <p:pic>
        <p:nvPicPr>
          <p:cNvPr id="18" name="Picture 17"/>
          <p:cNvPicPr>
            <a:picLocks noChangeAspect="1"/>
          </p:cNvPicPr>
          <p:nvPr/>
        </p:nvPicPr>
        <p:blipFill>
          <a:blip r:embed="rId11"/>
          <a:stretch>
            <a:fillRect/>
          </a:stretch>
        </p:blipFill>
        <p:spPr>
          <a:xfrm>
            <a:off x="6406607" y="535551"/>
            <a:ext cx="1209887" cy="1491642"/>
          </a:xfrm>
          <a:prstGeom prst="rect">
            <a:avLst/>
          </a:prstGeom>
        </p:spPr>
      </p:pic>
    </p:spTree>
    <p:extLst>
      <p:ext uri="{BB962C8B-B14F-4D97-AF65-F5344CB8AC3E}">
        <p14:creationId xmlns:p14="http://schemas.microsoft.com/office/powerpoint/2010/main" val="2464414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304757" y="522411"/>
            <a:ext cx="3528632" cy="4861948"/>
          </a:xfrm>
          <a:prstGeom prst="rect">
            <a:avLst/>
          </a:prstGeom>
        </p:spPr>
      </p:pic>
      <p:grpSp>
        <p:nvGrpSpPr>
          <p:cNvPr id="8" name="Group 7"/>
          <p:cNvGrpSpPr/>
          <p:nvPr/>
        </p:nvGrpSpPr>
        <p:grpSpPr>
          <a:xfrm>
            <a:off x="11015419" y="98788"/>
            <a:ext cx="1066800" cy="1042303"/>
            <a:chOff x="10895099" y="98788"/>
            <a:chExt cx="1066800" cy="1042303"/>
          </a:xfrm>
        </p:grpSpPr>
        <p:sp>
          <p:nvSpPr>
            <p:cNvPr id="9" name="Oval 8"/>
            <p:cNvSpPr/>
            <p:nvPr/>
          </p:nvSpPr>
          <p:spPr>
            <a:xfrm>
              <a:off x="10991559" y="156477"/>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4">
              <a:clrChange>
                <a:clrFrom>
                  <a:srgbClr val="FFFFFF"/>
                </a:clrFrom>
                <a:clrTo>
                  <a:srgbClr val="FFFFFF">
                    <a:alpha val="0"/>
                  </a:srgbClr>
                </a:clrTo>
              </a:clrChange>
            </a:blip>
            <a:srcRect b="79584"/>
            <a:stretch/>
          </p:blipFill>
          <p:spPr>
            <a:xfrm>
              <a:off x="10895099" y="98788"/>
              <a:ext cx="1066800" cy="1042303"/>
            </a:xfrm>
            <a:prstGeom prst="rect">
              <a:avLst/>
            </a:prstGeom>
          </p:spPr>
        </p:pic>
      </p:grpSp>
      <p:sp>
        <p:nvSpPr>
          <p:cNvPr id="14" name="Oval 13"/>
          <p:cNvSpPr/>
          <p:nvPr/>
        </p:nvSpPr>
        <p:spPr>
          <a:xfrm>
            <a:off x="11058309" y="100127"/>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D2017 Swiss Team House Render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2238" y="1670876"/>
            <a:ext cx="4762500" cy="35528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Group photo of the Swiss Team members for Solar Decathlon 2017."/>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6391556" y="4102960"/>
            <a:ext cx="2379869" cy="158657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7"/>
          <a:stretch>
            <a:fillRect/>
          </a:stretch>
        </p:blipFill>
        <p:spPr>
          <a:xfrm>
            <a:off x="11058309" y="5902788"/>
            <a:ext cx="1023910" cy="892204"/>
          </a:xfrm>
          <a:prstGeom prst="rect">
            <a:avLst/>
          </a:prstGeom>
        </p:spPr>
      </p:pic>
      <p:sp>
        <p:nvSpPr>
          <p:cNvPr id="16" name="Title 2"/>
          <p:cNvSpPr txBox="1">
            <a:spLocks/>
          </p:cNvSpPr>
          <p:nvPr/>
        </p:nvSpPr>
        <p:spPr>
          <a:xfrm>
            <a:off x="225468" y="0"/>
            <a:ext cx="10294362" cy="8141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t>The best houses from </a:t>
            </a:r>
            <a:r>
              <a:rPr lang="en-US" sz="2800" dirty="0" smtClean="0">
                <a:solidFill>
                  <a:srgbClr val="FFC000"/>
                </a:solidFill>
              </a:rPr>
              <a:t>SD2017</a:t>
            </a:r>
            <a:r>
              <a:rPr lang="en-US" sz="2800" dirty="0" smtClean="0"/>
              <a:t> for water:</a:t>
            </a:r>
            <a:endParaRPr lang="en-US" sz="2800" dirty="0"/>
          </a:p>
        </p:txBody>
      </p:sp>
      <p:sp>
        <p:nvSpPr>
          <p:cNvPr id="17" name="TextBox 16"/>
          <p:cNvSpPr txBox="1"/>
          <p:nvPr/>
        </p:nvSpPr>
        <p:spPr>
          <a:xfrm>
            <a:off x="11186599" y="5557168"/>
            <a:ext cx="983346" cy="369332"/>
          </a:xfrm>
          <a:prstGeom prst="rect">
            <a:avLst/>
          </a:prstGeom>
          <a:noFill/>
        </p:spPr>
        <p:txBody>
          <a:bodyPr wrap="none" rtlCol="0">
            <a:spAutoFit/>
          </a:bodyPr>
          <a:lstStyle/>
          <a:p>
            <a:r>
              <a:rPr lang="en-US" b="1" dirty="0" smtClean="0"/>
              <a:t>Winners</a:t>
            </a:r>
            <a:endParaRPr lang="en-US" b="1" dirty="0"/>
          </a:p>
        </p:txBody>
      </p:sp>
      <p:sp>
        <p:nvSpPr>
          <p:cNvPr id="19" name="Rectangle 18"/>
          <p:cNvSpPr/>
          <p:nvPr/>
        </p:nvSpPr>
        <p:spPr>
          <a:xfrm>
            <a:off x="82652" y="5604088"/>
            <a:ext cx="11029227" cy="1077218"/>
          </a:xfrm>
          <a:prstGeom prst="rect">
            <a:avLst/>
          </a:prstGeom>
        </p:spPr>
        <p:txBody>
          <a:bodyPr wrap="square">
            <a:spAutoFit/>
          </a:bodyPr>
          <a:lstStyle/>
          <a:p>
            <a:r>
              <a:rPr lang="en-US" sz="1600" i="1" dirty="0" smtClean="0">
                <a:latin typeface="Droid Serif"/>
              </a:rPr>
              <a:t>Scott</a:t>
            </a:r>
            <a:r>
              <a:rPr lang="en-US" sz="1600" i="1" dirty="0">
                <a:latin typeface="Droid Serif"/>
              </a:rPr>
              <a:t> Morrissey, director of sustainability at Denver International Airport said, </a:t>
            </a:r>
            <a:r>
              <a:rPr lang="en-US" sz="1600" b="1" i="1" dirty="0" smtClean="0">
                <a:solidFill>
                  <a:srgbClr val="92D050"/>
                </a:solidFill>
                <a:latin typeface="Droid Serif"/>
              </a:rPr>
              <a:t>“The </a:t>
            </a:r>
            <a:r>
              <a:rPr lang="en-US" sz="1600" b="1" i="1" dirty="0">
                <a:solidFill>
                  <a:srgbClr val="92D050"/>
                </a:solidFill>
                <a:latin typeface="Droid Serif"/>
              </a:rPr>
              <a:t>clearly calculated amount of actual water consumption is very low for this house. With a green roof, this house expertly integrates storm water into its design. This house successfully uses kitchen water as part of a grey water system, sports an innovative composting toilet, and offers simplicity with a combined water and energy dashboard to help track usage.”</a:t>
            </a:r>
            <a:endParaRPr lang="en-US" sz="1600" b="1" i="1" dirty="0">
              <a:solidFill>
                <a:srgbClr val="92D050"/>
              </a:solidFill>
            </a:endParaRPr>
          </a:p>
        </p:txBody>
      </p:sp>
      <p:pic>
        <p:nvPicPr>
          <p:cNvPr id="1030" name="Picture 6" descr="https://farm5.staticflickr.com/4463/37482573361_1fa6d2f676_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860" y="742256"/>
            <a:ext cx="3152046" cy="210239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farm5.staticflickr.com/4447/36786389413_b92dcd31c8_b.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150" y="2645862"/>
            <a:ext cx="1899835" cy="284836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farm5.staticflickr.com/4442/36674437184_93c06d8393_b.jpg"/>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6385552" y="165321"/>
            <a:ext cx="2046759" cy="136517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farm5.staticflickr.com/4347/23531304848_7450064be9_b.jpg"/>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4821343" y="789759"/>
            <a:ext cx="1723041" cy="82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4499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652174" y="757991"/>
            <a:ext cx="2870776" cy="2189925"/>
          </a:xfrm>
          <a:prstGeom prst="rect">
            <a:avLst/>
          </a:prstGeom>
        </p:spPr>
      </p:pic>
      <p:sp>
        <p:nvSpPr>
          <p:cNvPr id="3" name="Title 2"/>
          <p:cNvSpPr>
            <a:spLocks noGrp="1"/>
          </p:cNvSpPr>
          <p:nvPr>
            <p:ph type="title"/>
          </p:nvPr>
        </p:nvSpPr>
        <p:spPr>
          <a:xfrm>
            <a:off x="67899" y="64836"/>
            <a:ext cx="10323095" cy="709863"/>
          </a:xfrm>
        </p:spPr>
        <p:txBody>
          <a:bodyPr>
            <a:normAutofit/>
          </a:bodyPr>
          <a:lstStyle/>
          <a:p>
            <a:r>
              <a:rPr lang="en-US" sz="2800" dirty="0" smtClean="0"/>
              <a:t>The best houses from </a:t>
            </a:r>
            <a:r>
              <a:rPr lang="en-US" sz="2800" dirty="0" smtClean="0">
                <a:solidFill>
                  <a:srgbClr val="FFC000"/>
                </a:solidFill>
              </a:rPr>
              <a:t>SD2017</a:t>
            </a:r>
            <a:r>
              <a:rPr lang="en-US" sz="2800" dirty="0" smtClean="0"/>
              <a:t> for energy:</a:t>
            </a:r>
            <a:endParaRPr lang="en-US" sz="2800" dirty="0"/>
          </a:p>
        </p:txBody>
      </p:sp>
      <p:grpSp>
        <p:nvGrpSpPr>
          <p:cNvPr id="4" name="Group 3"/>
          <p:cNvGrpSpPr/>
          <p:nvPr/>
        </p:nvGrpSpPr>
        <p:grpSpPr>
          <a:xfrm>
            <a:off x="11015586" y="107515"/>
            <a:ext cx="1066800" cy="1029498"/>
            <a:chOff x="1390322" y="5295312"/>
            <a:chExt cx="1066800" cy="1029498"/>
          </a:xfrm>
        </p:grpSpPr>
        <p:sp>
          <p:nvSpPr>
            <p:cNvPr id="5" name="Oval 4"/>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7" name="Oval 6"/>
          <p:cNvSpPr/>
          <p:nvPr/>
        </p:nvSpPr>
        <p:spPr>
          <a:xfrm>
            <a:off x="11059617" y="7566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descr="SD2017 Team Alabama Render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3826" y="2108113"/>
            <a:ext cx="4693615" cy="25814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Group photo of the Team Alabama members for Solar Decathlon 20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1743" y="3662388"/>
            <a:ext cx="2399563" cy="159970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7"/>
          <a:stretch>
            <a:fillRect/>
          </a:stretch>
        </p:blipFill>
        <p:spPr>
          <a:xfrm>
            <a:off x="9784000" y="6385549"/>
            <a:ext cx="2332061" cy="411179"/>
          </a:xfrm>
          <a:prstGeom prst="rect">
            <a:avLst/>
          </a:prstGeom>
        </p:spPr>
      </p:pic>
      <p:sp>
        <p:nvSpPr>
          <p:cNvPr id="10" name="TextBox 9"/>
          <p:cNvSpPr txBox="1"/>
          <p:nvPr/>
        </p:nvSpPr>
        <p:spPr>
          <a:xfrm>
            <a:off x="11196471" y="6029865"/>
            <a:ext cx="995529" cy="369332"/>
          </a:xfrm>
          <a:prstGeom prst="rect">
            <a:avLst/>
          </a:prstGeom>
          <a:noFill/>
        </p:spPr>
        <p:txBody>
          <a:bodyPr wrap="none" rtlCol="0">
            <a:spAutoFit/>
          </a:bodyPr>
          <a:lstStyle/>
          <a:p>
            <a:r>
              <a:rPr lang="en-US" b="1" dirty="0" smtClean="0"/>
              <a:t>3</a:t>
            </a:r>
            <a:r>
              <a:rPr lang="en-US" b="1" baseline="30000" dirty="0" smtClean="0"/>
              <a:t>rd</a:t>
            </a:r>
            <a:r>
              <a:rPr lang="en-US" b="1" dirty="0" smtClean="0"/>
              <a:t> place</a:t>
            </a:r>
            <a:endParaRPr lang="en-US" b="1" dirty="0"/>
          </a:p>
        </p:txBody>
      </p:sp>
      <p:sp>
        <p:nvSpPr>
          <p:cNvPr id="9" name="Rectangle 8"/>
          <p:cNvSpPr/>
          <p:nvPr/>
        </p:nvSpPr>
        <p:spPr>
          <a:xfrm>
            <a:off x="0" y="5000489"/>
            <a:ext cx="12062692" cy="1815882"/>
          </a:xfrm>
          <a:prstGeom prst="rect">
            <a:avLst/>
          </a:prstGeom>
        </p:spPr>
        <p:txBody>
          <a:bodyPr wrap="square">
            <a:spAutoFit/>
          </a:bodyPr>
          <a:lstStyle/>
          <a:p>
            <a:pPr marL="285750" indent="-285750">
              <a:buFont typeface="Arial" panose="020B0604020202020204" pitchFamily="34" charset="0"/>
              <a:buChar char="•"/>
            </a:pPr>
            <a:r>
              <a:rPr lang="en-US" sz="1600" b="1" dirty="0" smtClean="0">
                <a:solidFill>
                  <a:srgbClr val="92D050"/>
                </a:solidFill>
                <a:latin typeface="Droid Serif"/>
              </a:rPr>
              <a:t>The </a:t>
            </a:r>
            <a:r>
              <a:rPr lang="en-US" sz="1600" b="1" dirty="0">
                <a:solidFill>
                  <a:srgbClr val="92D050"/>
                </a:solidFill>
                <a:latin typeface="Droid Serif"/>
              </a:rPr>
              <a:t>design </a:t>
            </a:r>
            <a:r>
              <a:rPr lang="en-US" sz="1600" b="1" dirty="0" smtClean="0">
                <a:solidFill>
                  <a:srgbClr val="92D050"/>
                </a:solidFill>
                <a:latin typeface="Droid Serif"/>
              </a:rPr>
              <a:t>allows cross-ventilation </a:t>
            </a:r>
            <a:r>
              <a:rPr lang="en-US" sz="1600" b="1" dirty="0">
                <a:solidFill>
                  <a:srgbClr val="92D050"/>
                </a:solidFill>
                <a:latin typeface="Droid Serif"/>
              </a:rPr>
              <a:t>and shaded porches and canopies to cool the home without air conditioning.</a:t>
            </a:r>
          </a:p>
          <a:p>
            <a:pPr marL="285750" indent="-285750">
              <a:buFont typeface="Arial" panose="020B0604020202020204" pitchFamily="34" charset="0"/>
              <a:buChar char="•"/>
            </a:pPr>
            <a:r>
              <a:rPr lang="en-US" sz="1600" b="1" dirty="0" smtClean="0">
                <a:solidFill>
                  <a:srgbClr val="92D050"/>
                </a:solidFill>
                <a:latin typeface="Droid Serif"/>
              </a:rPr>
              <a:t>A </a:t>
            </a:r>
            <a:r>
              <a:rPr lang="en-US" sz="1600" b="1" dirty="0">
                <a:solidFill>
                  <a:srgbClr val="92D050"/>
                </a:solidFill>
                <a:latin typeface="Droid Serif"/>
              </a:rPr>
              <a:t>robotic cooler can be summoned with a remote to provide localized cooling, so that central heating and air conditioning can be more energy efficient</a:t>
            </a:r>
            <a:r>
              <a:rPr lang="en-US" sz="1600" b="1" dirty="0" smtClean="0">
                <a:solidFill>
                  <a:srgbClr val="92D050"/>
                </a:solidFill>
                <a:latin typeface="Droid Serif"/>
              </a:rPr>
              <a:t>. Energy and climate can be controlled digitally.</a:t>
            </a:r>
            <a:endParaRPr lang="en-US" sz="1600" b="1" dirty="0">
              <a:solidFill>
                <a:srgbClr val="92D050"/>
              </a:solidFill>
              <a:latin typeface="Droid Serif"/>
            </a:endParaRPr>
          </a:p>
          <a:p>
            <a:pPr marL="285750" indent="-285750">
              <a:buFont typeface="Arial" panose="020B0604020202020204" pitchFamily="34" charset="0"/>
              <a:buChar char="•"/>
            </a:pPr>
            <a:r>
              <a:rPr lang="en-US" sz="1600" b="1" dirty="0">
                <a:solidFill>
                  <a:srgbClr val="92D050"/>
                </a:solidFill>
                <a:latin typeface="Droid Serif"/>
              </a:rPr>
              <a:t>A large northern porch, covered with a transparent canopy allows light </a:t>
            </a:r>
            <a:r>
              <a:rPr lang="en-US" sz="1600" b="1" dirty="0" smtClean="0">
                <a:solidFill>
                  <a:srgbClr val="92D050"/>
                </a:solidFill>
                <a:latin typeface="Droid Serif"/>
              </a:rPr>
              <a:t>penetrate </a:t>
            </a:r>
            <a:r>
              <a:rPr lang="en-US" sz="1600" b="1" dirty="0">
                <a:solidFill>
                  <a:srgbClr val="92D050"/>
                </a:solidFill>
                <a:latin typeface="Droid Serif"/>
              </a:rPr>
              <a:t>the interior of the house in the early morning and late evening</a:t>
            </a:r>
            <a:r>
              <a:rPr lang="en-US" sz="1600" b="1" dirty="0" smtClean="0">
                <a:solidFill>
                  <a:srgbClr val="92D050"/>
                </a:solidFill>
                <a:latin typeface="Droid Serif"/>
              </a:rPr>
              <a:t>. </a:t>
            </a:r>
            <a:r>
              <a:rPr lang="en-US" sz="1600" b="1" dirty="0">
                <a:solidFill>
                  <a:srgbClr val="92D050"/>
                </a:solidFill>
                <a:latin typeface="Droid Serif"/>
              </a:rPr>
              <a:t>An open ceiling combined with </a:t>
            </a:r>
            <a:r>
              <a:rPr lang="en-US" sz="1600" b="1" dirty="0" smtClean="0">
                <a:solidFill>
                  <a:srgbClr val="92D050"/>
                </a:solidFill>
                <a:latin typeface="Droid Serif"/>
              </a:rPr>
              <a:t>high-level </a:t>
            </a:r>
            <a:r>
              <a:rPr lang="en-US" sz="1600" b="1" dirty="0">
                <a:solidFill>
                  <a:srgbClr val="92D050"/>
                </a:solidFill>
                <a:latin typeface="Droid Serif"/>
              </a:rPr>
              <a:t>windows increases daylighting</a:t>
            </a:r>
            <a:r>
              <a:rPr lang="en-US" sz="1600" b="1" dirty="0" smtClean="0">
                <a:solidFill>
                  <a:srgbClr val="92D050"/>
                </a:solidFill>
                <a:latin typeface="Droid Serif"/>
              </a:rPr>
              <a:t>.</a:t>
            </a:r>
            <a:endParaRPr lang="en-US" sz="1600" b="1" dirty="0">
              <a:solidFill>
                <a:srgbClr val="92D050"/>
              </a:solidFill>
              <a:latin typeface="Droid Serif"/>
            </a:endParaRPr>
          </a:p>
          <a:p>
            <a:pPr marL="285750" indent="-285750">
              <a:buFont typeface="Arial" panose="020B0604020202020204" pitchFamily="34" charset="0"/>
              <a:buChar char="•"/>
            </a:pPr>
            <a:r>
              <a:rPr lang="en-US" sz="1600" b="1" dirty="0" smtClean="0">
                <a:solidFill>
                  <a:srgbClr val="92D050"/>
                </a:solidFill>
                <a:latin typeface="Droid Serif"/>
              </a:rPr>
              <a:t>Construction </a:t>
            </a:r>
            <a:r>
              <a:rPr lang="en-US" sz="1600" b="1" dirty="0">
                <a:solidFill>
                  <a:srgbClr val="92D050"/>
                </a:solidFill>
                <a:latin typeface="Droid Serif"/>
              </a:rPr>
              <a:t>includes thick, double-stud, well-insulated walls.</a:t>
            </a:r>
          </a:p>
          <a:p>
            <a:pPr marL="285750" indent="-285750">
              <a:buFont typeface="Arial" panose="020B0604020202020204" pitchFamily="34" charset="0"/>
              <a:buChar char="•"/>
            </a:pPr>
            <a:r>
              <a:rPr lang="en-US" sz="1600" b="1" dirty="0" smtClean="0">
                <a:solidFill>
                  <a:srgbClr val="92D050"/>
                </a:solidFill>
                <a:latin typeface="Droid Serif"/>
              </a:rPr>
              <a:t>The </a:t>
            </a:r>
            <a:r>
              <a:rPr lang="en-US" sz="1600" b="1" dirty="0">
                <a:solidFill>
                  <a:srgbClr val="92D050"/>
                </a:solidFill>
                <a:latin typeface="Droid Serif"/>
              </a:rPr>
              <a:t>high-albedo roof does not absorb as much heat from the </a:t>
            </a:r>
            <a:r>
              <a:rPr lang="en-US" sz="1600" b="1" dirty="0" smtClean="0">
                <a:solidFill>
                  <a:srgbClr val="92D050"/>
                </a:solidFill>
                <a:latin typeface="Droid Serif"/>
              </a:rPr>
              <a:t>so </a:t>
            </a:r>
            <a:r>
              <a:rPr lang="en-US" sz="1600" b="1" dirty="0">
                <a:solidFill>
                  <a:srgbClr val="92D050"/>
                </a:solidFill>
                <a:latin typeface="Droid Serif"/>
              </a:rPr>
              <a:t>decreases the need for cooling</a:t>
            </a:r>
            <a:r>
              <a:rPr lang="en-US" sz="1600" b="1" dirty="0" smtClean="0">
                <a:solidFill>
                  <a:srgbClr val="92D050"/>
                </a:solidFill>
                <a:latin typeface="Droid Serif"/>
              </a:rPr>
              <a:t>.</a:t>
            </a:r>
            <a:endParaRPr lang="en-US" sz="1600" b="1" dirty="0">
              <a:solidFill>
                <a:srgbClr val="92D050"/>
              </a:solidFill>
              <a:latin typeface="Droid Serif"/>
            </a:endParaRPr>
          </a:p>
        </p:txBody>
      </p:sp>
      <p:pic>
        <p:nvPicPr>
          <p:cNvPr id="11" name="Picture 10"/>
          <p:cNvPicPr>
            <a:picLocks noChangeAspect="1"/>
          </p:cNvPicPr>
          <p:nvPr/>
        </p:nvPicPr>
        <p:blipFill>
          <a:blip r:embed="rId8"/>
          <a:stretch>
            <a:fillRect/>
          </a:stretch>
        </p:blipFill>
        <p:spPr>
          <a:xfrm>
            <a:off x="228600" y="2637894"/>
            <a:ext cx="2892348" cy="2242204"/>
          </a:xfrm>
          <a:prstGeom prst="rect">
            <a:avLst/>
          </a:prstGeom>
        </p:spPr>
      </p:pic>
      <p:pic>
        <p:nvPicPr>
          <p:cNvPr id="12" name="Picture 11"/>
          <p:cNvPicPr>
            <a:picLocks noChangeAspect="1"/>
          </p:cNvPicPr>
          <p:nvPr/>
        </p:nvPicPr>
        <p:blipFill>
          <a:blip r:embed="rId9"/>
          <a:stretch>
            <a:fillRect/>
          </a:stretch>
        </p:blipFill>
        <p:spPr>
          <a:xfrm>
            <a:off x="8268412" y="1327403"/>
            <a:ext cx="3766783" cy="2431593"/>
          </a:xfrm>
          <a:prstGeom prst="rect">
            <a:avLst/>
          </a:prstGeom>
        </p:spPr>
      </p:pic>
      <p:pic>
        <p:nvPicPr>
          <p:cNvPr id="14" name="Picture 13"/>
          <p:cNvPicPr>
            <a:picLocks noChangeAspect="1"/>
          </p:cNvPicPr>
          <p:nvPr/>
        </p:nvPicPr>
        <p:blipFill>
          <a:blip r:embed="rId10"/>
          <a:stretch>
            <a:fillRect/>
          </a:stretch>
        </p:blipFill>
        <p:spPr>
          <a:xfrm>
            <a:off x="6311581" y="413394"/>
            <a:ext cx="2428875" cy="1600200"/>
          </a:xfrm>
          <a:prstGeom prst="rect">
            <a:avLst/>
          </a:prstGeom>
        </p:spPr>
      </p:pic>
    </p:spTree>
    <p:extLst>
      <p:ext uri="{BB962C8B-B14F-4D97-AF65-F5344CB8AC3E}">
        <p14:creationId xmlns:p14="http://schemas.microsoft.com/office/powerpoint/2010/main" val="38988426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3207224" y="1792098"/>
            <a:ext cx="5130567" cy="3234839"/>
          </a:xfrm>
          <a:prstGeom prst="rect">
            <a:avLst/>
          </a:prstGeom>
        </p:spPr>
      </p:pic>
      <p:sp>
        <p:nvSpPr>
          <p:cNvPr id="3" name="Title 2"/>
          <p:cNvSpPr>
            <a:spLocks noGrp="1"/>
          </p:cNvSpPr>
          <p:nvPr>
            <p:ph type="title"/>
          </p:nvPr>
        </p:nvSpPr>
        <p:spPr>
          <a:xfrm>
            <a:off x="228600" y="48128"/>
            <a:ext cx="10323095" cy="709863"/>
          </a:xfrm>
        </p:spPr>
        <p:txBody>
          <a:bodyPr>
            <a:normAutofit/>
          </a:bodyPr>
          <a:lstStyle/>
          <a:p>
            <a:r>
              <a:rPr lang="en-US" sz="2800" dirty="0" smtClean="0"/>
              <a:t>The best houses from </a:t>
            </a:r>
            <a:r>
              <a:rPr lang="en-US" sz="2800" dirty="0" smtClean="0">
                <a:solidFill>
                  <a:srgbClr val="FFC000"/>
                </a:solidFill>
              </a:rPr>
              <a:t>SD2017</a:t>
            </a:r>
            <a:r>
              <a:rPr lang="en-US" sz="2800" dirty="0" smtClean="0"/>
              <a:t> for energy:</a:t>
            </a:r>
            <a:endParaRPr lang="en-US" sz="2800" dirty="0"/>
          </a:p>
        </p:txBody>
      </p:sp>
      <p:grpSp>
        <p:nvGrpSpPr>
          <p:cNvPr id="4" name="Group 3"/>
          <p:cNvGrpSpPr/>
          <p:nvPr/>
        </p:nvGrpSpPr>
        <p:grpSpPr>
          <a:xfrm>
            <a:off x="11015586" y="107515"/>
            <a:ext cx="1066800" cy="1029498"/>
            <a:chOff x="1390322" y="5295312"/>
            <a:chExt cx="1066800" cy="1029498"/>
          </a:xfrm>
        </p:grpSpPr>
        <p:sp>
          <p:nvSpPr>
            <p:cNvPr id="5" name="Oval 4"/>
            <p:cNvSpPr/>
            <p:nvPr/>
          </p:nvSpPr>
          <p:spPr>
            <a:xfrm>
              <a:off x="1487923" y="5319808"/>
              <a:ext cx="922008" cy="92692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a:clrChange>
                <a:clrFrom>
                  <a:srgbClr val="FFFFFF"/>
                </a:clrFrom>
                <a:clrTo>
                  <a:srgbClr val="FFFFFF">
                    <a:alpha val="0"/>
                  </a:srgbClr>
                </a:clrTo>
              </a:clrChange>
            </a:blip>
            <a:srcRect t="79835"/>
            <a:stretch/>
          </p:blipFill>
          <p:spPr>
            <a:xfrm>
              <a:off x="1390322" y="5295312"/>
              <a:ext cx="1066800" cy="1029498"/>
            </a:xfrm>
            <a:prstGeom prst="rect">
              <a:avLst/>
            </a:prstGeom>
          </p:spPr>
        </p:pic>
      </p:grpSp>
      <p:sp>
        <p:nvSpPr>
          <p:cNvPr id="7" name="Oval 6"/>
          <p:cNvSpPr/>
          <p:nvPr/>
        </p:nvSpPr>
        <p:spPr>
          <a:xfrm>
            <a:off x="11059617" y="75662"/>
            <a:ext cx="1029148" cy="103962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0904344" y="5697232"/>
            <a:ext cx="1287917" cy="369332"/>
          </a:xfrm>
          <a:prstGeom prst="rect">
            <a:avLst/>
          </a:prstGeom>
          <a:noFill/>
        </p:spPr>
        <p:txBody>
          <a:bodyPr wrap="none" rtlCol="0">
            <a:spAutoFit/>
          </a:bodyPr>
          <a:lstStyle/>
          <a:p>
            <a:r>
              <a:rPr lang="en-US" b="1" dirty="0" smtClean="0"/>
              <a:t>Runners-up</a:t>
            </a:r>
            <a:endParaRPr lang="en-US" b="1" dirty="0"/>
          </a:p>
        </p:txBody>
      </p:sp>
      <p:pic>
        <p:nvPicPr>
          <p:cNvPr id="3074" name="Picture 2" descr="Group photo of the UC Berkeley/U of Denver team members for Solar Decathlon 2017."/>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885" r="19733" b="11030"/>
          <a:stretch/>
        </p:blipFill>
        <p:spPr bwMode="auto">
          <a:xfrm>
            <a:off x="5751095" y="4037113"/>
            <a:ext cx="2755232" cy="137557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6"/>
          <a:stretch>
            <a:fillRect/>
          </a:stretch>
        </p:blipFill>
        <p:spPr>
          <a:xfrm>
            <a:off x="10245263" y="6045958"/>
            <a:ext cx="1907657" cy="757452"/>
          </a:xfrm>
          <a:prstGeom prst="rect">
            <a:avLst/>
          </a:prstGeom>
        </p:spPr>
      </p:pic>
      <p:sp>
        <p:nvSpPr>
          <p:cNvPr id="13" name="Rectangle 12"/>
          <p:cNvSpPr/>
          <p:nvPr/>
        </p:nvSpPr>
        <p:spPr>
          <a:xfrm>
            <a:off x="58626" y="5033959"/>
            <a:ext cx="10845718" cy="1815882"/>
          </a:xfrm>
          <a:prstGeom prst="rect">
            <a:avLst/>
          </a:prstGeom>
        </p:spPr>
        <p:txBody>
          <a:bodyPr wrap="square">
            <a:spAutoFit/>
          </a:bodyPr>
          <a:lstStyle/>
          <a:p>
            <a:pPr marL="285750" indent="-285750">
              <a:buFont typeface="Arial" panose="020B0604020202020204" pitchFamily="34" charset="0"/>
              <a:buChar char="•"/>
            </a:pPr>
            <a:r>
              <a:rPr lang="en-US" sz="1600" b="1" dirty="0" smtClean="0">
                <a:solidFill>
                  <a:srgbClr val="92D050"/>
                </a:solidFill>
                <a:latin typeface="Droid Serif"/>
              </a:rPr>
              <a:t>Large </a:t>
            </a:r>
            <a:r>
              <a:rPr lang="en-US" sz="1600" b="1" dirty="0">
                <a:solidFill>
                  <a:srgbClr val="92D050"/>
                </a:solidFill>
                <a:latin typeface="Droid Serif"/>
              </a:rPr>
              <a:t>glass windows and doors on the south </a:t>
            </a:r>
            <a:r>
              <a:rPr lang="en-US" sz="1600" b="1" dirty="0" smtClean="0">
                <a:solidFill>
                  <a:srgbClr val="92D050"/>
                </a:solidFill>
                <a:latin typeface="Droid Serif"/>
              </a:rPr>
              <a:t>side.</a:t>
            </a:r>
            <a:endParaRPr lang="en-US" sz="1600" b="1" dirty="0">
              <a:solidFill>
                <a:srgbClr val="92D050"/>
              </a:solidFill>
              <a:latin typeface="Droid Serif"/>
            </a:endParaRPr>
          </a:p>
          <a:p>
            <a:pPr marL="285750" indent="-285750">
              <a:buFont typeface="Arial" panose="020B0604020202020204" pitchFamily="34" charset="0"/>
              <a:buChar char="•"/>
            </a:pPr>
            <a:r>
              <a:rPr lang="en-US" sz="1600" b="1" dirty="0">
                <a:solidFill>
                  <a:srgbClr val="92D050"/>
                </a:solidFill>
                <a:latin typeface="Droid Serif"/>
              </a:rPr>
              <a:t>The north façade is a green wall of moss that works to sequester carbon and clean the air</a:t>
            </a:r>
            <a:r>
              <a:rPr lang="en-US" sz="1600" b="1" dirty="0" smtClean="0">
                <a:solidFill>
                  <a:srgbClr val="92D050"/>
                </a:solidFill>
                <a:latin typeface="Droid Serif"/>
              </a:rPr>
              <a:t>.</a:t>
            </a:r>
            <a:endParaRPr lang="en-US" sz="1600" b="1" dirty="0">
              <a:solidFill>
                <a:srgbClr val="92D050"/>
              </a:solidFill>
              <a:latin typeface="Droid Serif"/>
            </a:endParaRPr>
          </a:p>
          <a:p>
            <a:pPr marL="285750" indent="-285750">
              <a:buFont typeface="Arial" panose="020B0604020202020204" pitchFamily="34" charset="0"/>
              <a:buChar char="•"/>
            </a:pPr>
            <a:r>
              <a:rPr lang="en-US" sz="1600" b="1" dirty="0" smtClean="0">
                <a:solidFill>
                  <a:srgbClr val="92D050"/>
                </a:solidFill>
                <a:latin typeface="Droid Serif"/>
              </a:rPr>
              <a:t>A </a:t>
            </a:r>
            <a:r>
              <a:rPr lang="en-US" sz="1600" b="1" dirty="0">
                <a:solidFill>
                  <a:srgbClr val="92D050"/>
                </a:solidFill>
                <a:latin typeface="Droid Serif"/>
              </a:rPr>
              <a:t>solar chimney </a:t>
            </a:r>
            <a:r>
              <a:rPr lang="en-US" sz="1600" b="1" dirty="0" smtClean="0">
                <a:solidFill>
                  <a:srgbClr val="92D050"/>
                </a:solidFill>
                <a:latin typeface="Droid Serif"/>
              </a:rPr>
              <a:t>naturally ventilates the house by </a:t>
            </a:r>
            <a:r>
              <a:rPr lang="en-US" sz="1600" b="1" dirty="0">
                <a:solidFill>
                  <a:srgbClr val="92D050"/>
                </a:solidFill>
                <a:latin typeface="Droid Serif"/>
              </a:rPr>
              <a:t>using convection of air heated by passive solar </a:t>
            </a:r>
            <a:r>
              <a:rPr lang="en-US" sz="1600" b="1" dirty="0" smtClean="0">
                <a:solidFill>
                  <a:srgbClr val="92D050"/>
                </a:solidFill>
                <a:latin typeface="Droid Serif"/>
              </a:rPr>
              <a:t>energy</a:t>
            </a:r>
          </a:p>
          <a:p>
            <a:pPr marL="285750" indent="-285750">
              <a:buFont typeface="Arial" panose="020B0604020202020204" pitchFamily="34" charset="0"/>
              <a:buChar char="•"/>
            </a:pPr>
            <a:r>
              <a:rPr lang="en-US" sz="1600" b="1" dirty="0">
                <a:solidFill>
                  <a:srgbClr val="92D050"/>
                </a:solidFill>
                <a:latin typeface="Droid Serif"/>
              </a:rPr>
              <a:t>The house features wool insulation.</a:t>
            </a:r>
          </a:p>
          <a:p>
            <a:pPr marL="285750" indent="-285750">
              <a:buFont typeface="Arial" panose="020B0604020202020204" pitchFamily="34" charset="0"/>
              <a:buChar char="•"/>
            </a:pPr>
            <a:r>
              <a:rPr lang="en-US" sz="1600" b="1" dirty="0">
                <a:solidFill>
                  <a:srgbClr val="92D050"/>
                </a:solidFill>
                <a:latin typeface="Droid Serif"/>
              </a:rPr>
              <a:t>Recovers and reuses heat that is typically wasted in most </a:t>
            </a:r>
            <a:r>
              <a:rPr lang="en-US" sz="1600" b="1" dirty="0" smtClean="0">
                <a:solidFill>
                  <a:srgbClr val="92D050"/>
                </a:solidFill>
                <a:latin typeface="Droid Serif"/>
              </a:rPr>
              <a:t>houses e.g. to heat water</a:t>
            </a:r>
            <a:endParaRPr lang="en-US" sz="1600" b="1" dirty="0">
              <a:solidFill>
                <a:srgbClr val="92D050"/>
              </a:solidFill>
              <a:latin typeface="Droid Serif"/>
            </a:endParaRPr>
          </a:p>
          <a:p>
            <a:pPr marL="285750" indent="-285750">
              <a:buFont typeface="Arial" panose="020B0604020202020204" pitchFamily="34" charset="0"/>
              <a:buChar char="•"/>
            </a:pPr>
            <a:r>
              <a:rPr lang="en-US" sz="1600" b="1" dirty="0">
                <a:solidFill>
                  <a:srgbClr val="92D050"/>
                </a:solidFill>
                <a:latin typeface="Droid Serif"/>
              </a:rPr>
              <a:t>A digital energy management system </a:t>
            </a:r>
            <a:endParaRPr lang="en-US" sz="1600" b="1" dirty="0" smtClean="0">
              <a:solidFill>
                <a:srgbClr val="92D050"/>
              </a:solidFill>
              <a:latin typeface="Droid Serif"/>
            </a:endParaRPr>
          </a:p>
          <a:p>
            <a:pPr marL="285750" indent="-285750">
              <a:buFont typeface="Arial" panose="020B0604020202020204" pitchFamily="34" charset="0"/>
              <a:buChar char="•"/>
            </a:pPr>
            <a:r>
              <a:rPr lang="en-US" sz="1600" b="1" dirty="0" smtClean="0">
                <a:solidFill>
                  <a:srgbClr val="92D050"/>
                </a:solidFill>
                <a:latin typeface="Droid Serif"/>
              </a:rPr>
              <a:t>Stores energy produced by solar PV in a Tesla </a:t>
            </a:r>
            <a:r>
              <a:rPr lang="en-US" sz="1600" b="1" dirty="0" err="1" smtClean="0">
                <a:solidFill>
                  <a:srgbClr val="92D050"/>
                </a:solidFill>
                <a:latin typeface="Droid Serif"/>
              </a:rPr>
              <a:t>Powerwall</a:t>
            </a:r>
            <a:r>
              <a:rPr lang="en-US" sz="1600" b="1" dirty="0" smtClean="0">
                <a:solidFill>
                  <a:srgbClr val="92D050"/>
                </a:solidFill>
                <a:latin typeface="Droid Serif"/>
              </a:rPr>
              <a:t> battery for night-time use</a:t>
            </a:r>
            <a:endParaRPr lang="en-US" sz="1600" b="1" dirty="0">
              <a:solidFill>
                <a:srgbClr val="92D050"/>
              </a:solidFill>
              <a:latin typeface="Droid Serif"/>
            </a:endParaRPr>
          </a:p>
        </p:txBody>
      </p:sp>
      <p:pic>
        <p:nvPicPr>
          <p:cNvPr id="15" name="Picture 14"/>
          <p:cNvPicPr>
            <a:picLocks noChangeAspect="1"/>
          </p:cNvPicPr>
          <p:nvPr/>
        </p:nvPicPr>
        <p:blipFill>
          <a:blip r:embed="rId7"/>
          <a:stretch>
            <a:fillRect/>
          </a:stretch>
        </p:blipFill>
        <p:spPr>
          <a:xfrm>
            <a:off x="6675051" y="128680"/>
            <a:ext cx="2761458" cy="1506659"/>
          </a:xfrm>
          <a:prstGeom prst="rect">
            <a:avLst/>
          </a:prstGeom>
        </p:spPr>
      </p:pic>
      <p:pic>
        <p:nvPicPr>
          <p:cNvPr id="16" name="Picture 15"/>
          <p:cNvPicPr>
            <a:picLocks noChangeAspect="1"/>
          </p:cNvPicPr>
          <p:nvPr/>
        </p:nvPicPr>
        <p:blipFill>
          <a:blip r:embed="rId8"/>
          <a:stretch>
            <a:fillRect/>
          </a:stretch>
        </p:blipFill>
        <p:spPr>
          <a:xfrm>
            <a:off x="8750074" y="3071057"/>
            <a:ext cx="2817675" cy="2230772"/>
          </a:xfrm>
          <a:prstGeom prst="rect">
            <a:avLst/>
          </a:prstGeom>
        </p:spPr>
      </p:pic>
      <p:pic>
        <p:nvPicPr>
          <p:cNvPr id="19" name="Picture 18"/>
          <p:cNvPicPr>
            <a:picLocks noChangeAspect="1"/>
          </p:cNvPicPr>
          <p:nvPr/>
        </p:nvPicPr>
        <p:blipFill>
          <a:blip r:embed="rId9"/>
          <a:stretch>
            <a:fillRect/>
          </a:stretch>
        </p:blipFill>
        <p:spPr>
          <a:xfrm>
            <a:off x="9001196" y="1253361"/>
            <a:ext cx="3045768" cy="2081171"/>
          </a:xfrm>
          <a:prstGeom prst="rect">
            <a:avLst/>
          </a:prstGeom>
        </p:spPr>
      </p:pic>
      <p:pic>
        <p:nvPicPr>
          <p:cNvPr id="21" name="Picture 20"/>
          <p:cNvPicPr>
            <a:picLocks noChangeAspect="1"/>
          </p:cNvPicPr>
          <p:nvPr/>
        </p:nvPicPr>
        <p:blipFill>
          <a:blip r:embed="rId10"/>
          <a:stretch>
            <a:fillRect/>
          </a:stretch>
        </p:blipFill>
        <p:spPr>
          <a:xfrm>
            <a:off x="743958" y="649574"/>
            <a:ext cx="2294730" cy="3097674"/>
          </a:xfrm>
          <a:prstGeom prst="rect">
            <a:avLst/>
          </a:prstGeom>
        </p:spPr>
      </p:pic>
      <p:pic>
        <p:nvPicPr>
          <p:cNvPr id="22" name="Picture 21"/>
          <p:cNvPicPr>
            <a:picLocks noChangeAspect="1"/>
          </p:cNvPicPr>
          <p:nvPr/>
        </p:nvPicPr>
        <p:blipFill>
          <a:blip r:embed="rId11"/>
          <a:stretch>
            <a:fillRect/>
          </a:stretch>
        </p:blipFill>
        <p:spPr>
          <a:xfrm>
            <a:off x="11225576" y="4365222"/>
            <a:ext cx="877776" cy="1157647"/>
          </a:xfrm>
          <a:prstGeom prst="rect">
            <a:avLst/>
          </a:prstGeom>
        </p:spPr>
      </p:pic>
      <p:pic>
        <p:nvPicPr>
          <p:cNvPr id="23" name="Picture 22"/>
          <p:cNvPicPr>
            <a:picLocks noChangeAspect="1"/>
          </p:cNvPicPr>
          <p:nvPr/>
        </p:nvPicPr>
        <p:blipFill>
          <a:blip r:embed="rId12"/>
          <a:stretch>
            <a:fillRect/>
          </a:stretch>
        </p:blipFill>
        <p:spPr>
          <a:xfrm>
            <a:off x="337045" y="3001986"/>
            <a:ext cx="1901188" cy="1943281"/>
          </a:xfrm>
          <a:prstGeom prst="rect">
            <a:avLst/>
          </a:prstGeom>
        </p:spPr>
      </p:pic>
    </p:spTree>
    <p:extLst>
      <p:ext uri="{BB962C8B-B14F-4D97-AF65-F5344CB8AC3E}">
        <p14:creationId xmlns:p14="http://schemas.microsoft.com/office/powerpoint/2010/main" val="1929743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813" y="105817"/>
            <a:ext cx="10515600" cy="808583"/>
          </a:xfrm>
        </p:spPr>
        <p:txBody>
          <a:bodyPr>
            <a:normAutofit/>
          </a:bodyPr>
          <a:lstStyle/>
          <a:p>
            <a:r>
              <a:rPr lang="en-US" sz="3600" dirty="0" smtClean="0"/>
              <a:t>Some of my personal </a:t>
            </a:r>
            <a:r>
              <a:rPr lang="en-US" sz="3600" dirty="0" err="1" smtClean="0"/>
              <a:t>favourite</a:t>
            </a:r>
            <a:r>
              <a:rPr lang="en-US" sz="3600" dirty="0" smtClean="0"/>
              <a:t> </a:t>
            </a:r>
            <a:r>
              <a:rPr lang="en-US" sz="3600" dirty="0" smtClean="0"/>
              <a:t>features…</a:t>
            </a:r>
            <a:endParaRPr lang="en-US" sz="3600" dirty="0"/>
          </a:p>
        </p:txBody>
      </p:sp>
      <p:pic>
        <p:nvPicPr>
          <p:cNvPr id="4" name="Picture 3"/>
          <p:cNvPicPr>
            <a:picLocks noChangeAspect="1"/>
          </p:cNvPicPr>
          <p:nvPr/>
        </p:nvPicPr>
        <p:blipFill>
          <a:blip r:embed="rId3"/>
          <a:stretch>
            <a:fillRect/>
          </a:stretch>
        </p:blipFill>
        <p:spPr>
          <a:xfrm>
            <a:off x="256392" y="887104"/>
            <a:ext cx="3585356" cy="4804509"/>
          </a:xfrm>
          <a:prstGeom prst="rect">
            <a:avLst/>
          </a:prstGeom>
        </p:spPr>
      </p:pic>
      <p:sp>
        <p:nvSpPr>
          <p:cNvPr id="5" name="Rectangle 4"/>
          <p:cNvSpPr/>
          <p:nvPr/>
        </p:nvSpPr>
        <p:spPr>
          <a:xfrm>
            <a:off x="174777" y="5691613"/>
            <a:ext cx="3810366" cy="830997"/>
          </a:xfrm>
          <a:prstGeom prst="rect">
            <a:avLst/>
          </a:prstGeom>
        </p:spPr>
        <p:txBody>
          <a:bodyPr wrap="square">
            <a:spAutoFit/>
          </a:bodyPr>
          <a:lstStyle/>
          <a:p>
            <a:r>
              <a:rPr lang="en-US" sz="1200" b="1" dirty="0" smtClean="0">
                <a:latin typeface="Droid Serif"/>
              </a:rPr>
              <a:t>Team Alabama: </a:t>
            </a:r>
            <a:r>
              <a:rPr lang="en-US" sz="1200" b="1" dirty="0" smtClean="0">
                <a:solidFill>
                  <a:srgbClr val="FFFF00"/>
                </a:solidFill>
                <a:latin typeface="Droid Serif"/>
              </a:rPr>
              <a:t>A </a:t>
            </a:r>
            <a:r>
              <a:rPr lang="en-US" sz="1200" b="1" dirty="0">
                <a:solidFill>
                  <a:srgbClr val="FFFF00"/>
                </a:solidFill>
                <a:latin typeface="Droid Serif"/>
              </a:rPr>
              <a:t>safe room with tornado panels is made to </a:t>
            </a:r>
            <a:r>
              <a:rPr lang="en-US" sz="1200" b="1" dirty="0" smtClean="0">
                <a:solidFill>
                  <a:srgbClr val="FFFF00"/>
                </a:solidFill>
                <a:latin typeface="Droid Serif"/>
              </a:rPr>
              <a:t>FEMA </a:t>
            </a:r>
            <a:r>
              <a:rPr lang="en-US" sz="1200" b="1" dirty="0">
                <a:solidFill>
                  <a:srgbClr val="FFFF00"/>
                </a:solidFill>
                <a:latin typeface="Droid Serif"/>
              </a:rPr>
              <a:t>standards to withstand 250-mph winds. Even if a storm destroys the house, this room will remain intact and keep occupants safe.</a:t>
            </a:r>
            <a:endParaRPr lang="en-US" sz="1200" b="1" i="0" dirty="0">
              <a:solidFill>
                <a:srgbClr val="FFFF00"/>
              </a:solidFill>
              <a:effectLst/>
              <a:latin typeface="Droid Serif"/>
            </a:endParaRPr>
          </a:p>
        </p:txBody>
      </p:sp>
      <p:pic>
        <p:nvPicPr>
          <p:cNvPr id="6" name="Picture 5"/>
          <p:cNvPicPr>
            <a:picLocks noChangeAspect="1"/>
          </p:cNvPicPr>
          <p:nvPr/>
        </p:nvPicPr>
        <p:blipFill rotWithShape="1">
          <a:blip r:embed="rId4"/>
          <a:srcRect t="17000"/>
          <a:stretch/>
        </p:blipFill>
        <p:spPr>
          <a:xfrm>
            <a:off x="4087140" y="791568"/>
            <a:ext cx="3992336" cy="2372205"/>
          </a:xfrm>
          <a:prstGeom prst="rect">
            <a:avLst/>
          </a:prstGeom>
        </p:spPr>
      </p:pic>
      <p:sp>
        <p:nvSpPr>
          <p:cNvPr id="7" name="Rectangle 6"/>
          <p:cNvSpPr/>
          <p:nvPr/>
        </p:nvSpPr>
        <p:spPr>
          <a:xfrm>
            <a:off x="4005524" y="3184111"/>
            <a:ext cx="4073952" cy="461665"/>
          </a:xfrm>
          <a:prstGeom prst="rect">
            <a:avLst/>
          </a:prstGeom>
        </p:spPr>
        <p:txBody>
          <a:bodyPr wrap="square">
            <a:spAutoFit/>
          </a:bodyPr>
          <a:lstStyle/>
          <a:p>
            <a:r>
              <a:rPr lang="en-US" sz="1200" b="1" dirty="0" smtClean="0">
                <a:latin typeface="Droid Serif"/>
              </a:rPr>
              <a:t>Northwestern: </a:t>
            </a:r>
            <a:r>
              <a:rPr lang="en-US" sz="1200" b="1" dirty="0" smtClean="0">
                <a:solidFill>
                  <a:srgbClr val="FFFF00"/>
                </a:solidFill>
                <a:latin typeface="Droid Serif"/>
              </a:rPr>
              <a:t>Modular interior walls and sliding porch.</a:t>
            </a:r>
            <a:endParaRPr lang="en-US" sz="1200" b="1" i="0" dirty="0">
              <a:solidFill>
                <a:srgbClr val="FFFF00"/>
              </a:solidFill>
              <a:effectLst/>
              <a:latin typeface="Droid Serif"/>
            </a:endParaRPr>
          </a:p>
        </p:txBody>
      </p:sp>
      <p:pic>
        <p:nvPicPr>
          <p:cNvPr id="8" name="Picture 7"/>
          <p:cNvPicPr>
            <a:picLocks noChangeAspect="1"/>
          </p:cNvPicPr>
          <p:nvPr/>
        </p:nvPicPr>
        <p:blipFill>
          <a:blip r:embed="rId5"/>
          <a:stretch>
            <a:fillRect/>
          </a:stretch>
        </p:blipFill>
        <p:spPr>
          <a:xfrm>
            <a:off x="8268176" y="231762"/>
            <a:ext cx="3117326" cy="2416151"/>
          </a:xfrm>
          <a:prstGeom prst="rect">
            <a:avLst/>
          </a:prstGeom>
        </p:spPr>
      </p:pic>
      <p:sp>
        <p:nvSpPr>
          <p:cNvPr id="9" name="Rectangle 8"/>
          <p:cNvSpPr/>
          <p:nvPr/>
        </p:nvSpPr>
        <p:spPr>
          <a:xfrm>
            <a:off x="8161092" y="2647913"/>
            <a:ext cx="3810366" cy="461665"/>
          </a:xfrm>
          <a:prstGeom prst="rect">
            <a:avLst/>
          </a:prstGeom>
        </p:spPr>
        <p:txBody>
          <a:bodyPr wrap="square">
            <a:spAutoFit/>
          </a:bodyPr>
          <a:lstStyle/>
          <a:p>
            <a:r>
              <a:rPr lang="en-US" sz="1200" b="1" dirty="0" smtClean="0">
                <a:latin typeface="Droid Serif"/>
              </a:rPr>
              <a:t>The SMUD Tiny House (not part of the competition)</a:t>
            </a:r>
            <a:r>
              <a:rPr lang="en-US" sz="1200" b="1" dirty="0" smtClean="0">
                <a:solidFill>
                  <a:srgbClr val="FFFF00"/>
                </a:solidFill>
                <a:latin typeface="Droid Serif"/>
              </a:rPr>
              <a:t>: My post empty nester pipe-dream!</a:t>
            </a:r>
            <a:endParaRPr lang="en-US" sz="1200" b="1" i="0" dirty="0">
              <a:solidFill>
                <a:srgbClr val="FFFF00"/>
              </a:solidFill>
              <a:effectLst/>
              <a:latin typeface="Droid Serif"/>
            </a:endParaRPr>
          </a:p>
        </p:txBody>
      </p:sp>
      <p:pic>
        <p:nvPicPr>
          <p:cNvPr id="10" name="Picture 9"/>
          <p:cNvPicPr>
            <a:picLocks noChangeAspect="1"/>
          </p:cNvPicPr>
          <p:nvPr/>
        </p:nvPicPr>
        <p:blipFill rotWithShape="1">
          <a:blip r:embed="rId6"/>
          <a:srcRect b="34854"/>
          <a:stretch/>
        </p:blipFill>
        <p:spPr>
          <a:xfrm>
            <a:off x="8229332" y="3164260"/>
            <a:ext cx="3742126" cy="2267549"/>
          </a:xfrm>
          <a:prstGeom prst="rect">
            <a:avLst/>
          </a:prstGeom>
        </p:spPr>
      </p:pic>
      <p:sp>
        <p:nvSpPr>
          <p:cNvPr id="11" name="Rectangle 10"/>
          <p:cNvSpPr/>
          <p:nvPr/>
        </p:nvSpPr>
        <p:spPr>
          <a:xfrm>
            <a:off x="8161092" y="5431809"/>
            <a:ext cx="4030908" cy="646331"/>
          </a:xfrm>
          <a:prstGeom prst="rect">
            <a:avLst/>
          </a:prstGeom>
        </p:spPr>
        <p:txBody>
          <a:bodyPr wrap="square">
            <a:spAutoFit/>
          </a:bodyPr>
          <a:lstStyle/>
          <a:p>
            <a:r>
              <a:rPr lang="en-US" sz="1200" b="1" dirty="0" smtClean="0">
                <a:latin typeface="Droid Serif"/>
              </a:rPr>
              <a:t>Swiss Team: </a:t>
            </a:r>
            <a:r>
              <a:rPr lang="en-US" sz="1200" b="1" dirty="0" smtClean="0">
                <a:solidFill>
                  <a:srgbClr val="FFFF00"/>
                </a:solidFill>
                <a:latin typeface="Droid Serif"/>
              </a:rPr>
              <a:t>Entry was more based on a community </a:t>
            </a:r>
            <a:r>
              <a:rPr lang="en-US" sz="1200" b="1" dirty="0" err="1" smtClean="0">
                <a:solidFill>
                  <a:srgbClr val="FFFF00"/>
                </a:solidFill>
                <a:latin typeface="Droid Serif"/>
              </a:rPr>
              <a:t>centre</a:t>
            </a:r>
            <a:r>
              <a:rPr lang="en-US" sz="1200" b="1" dirty="0" smtClean="0">
                <a:solidFill>
                  <a:srgbClr val="FFFF00"/>
                </a:solidFill>
                <a:latin typeface="Droid Serif"/>
              </a:rPr>
              <a:t> with movable walls to make living spaces. I liked the wooden foosball table best!</a:t>
            </a:r>
            <a:endParaRPr lang="en-US" sz="1200" b="1" i="0" dirty="0">
              <a:solidFill>
                <a:srgbClr val="FFFF00"/>
              </a:solidFill>
              <a:effectLst/>
              <a:latin typeface="Droid Serif"/>
            </a:endParaRPr>
          </a:p>
        </p:txBody>
      </p:sp>
      <p:pic>
        <p:nvPicPr>
          <p:cNvPr id="12" name="Picture 11"/>
          <p:cNvPicPr>
            <a:picLocks noChangeAspect="1"/>
          </p:cNvPicPr>
          <p:nvPr/>
        </p:nvPicPr>
        <p:blipFill rotWithShape="1">
          <a:blip r:embed="rId7"/>
          <a:srcRect b="18822"/>
          <a:stretch/>
        </p:blipFill>
        <p:spPr>
          <a:xfrm>
            <a:off x="4109203" y="3682339"/>
            <a:ext cx="3948210" cy="2072635"/>
          </a:xfrm>
          <a:prstGeom prst="rect">
            <a:avLst/>
          </a:prstGeom>
        </p:spPr>
      </p:pic>
      <p:sp>
        <p:nvSpPr>
          <p:cNvPr id="14" name="Rectangle 13"/>
          <p:cNvSpPr/>
          <p:nvPr/>
        </p:nvSpPr>
        <p:spPr>
          <a:xfrm>
            <a:off x="4005524" y="5791537"/>
            <a:ext cx="4155568" cy="1015663"/>
          </a:xfrm>
          <a:prstGeom prst="rect">
            <a:avLst/>
          </a:prstGeom>
        </p:spPr>
        <p:txBody>
          <a:bodyPr wrap="square">
            <a:spAutoFit/>
          </a:bodyPr>
          <a:lstStyle/>
          <a:p>
            <a:r>
              <a:rPr lang="en-US" sz="1200" b="1" dirty="0" smtClean="0">
                <a:latin typeface="Droid Serif"/>
              </a:rPr>
              <a:t>Missouri S&amp;T: </a:t>
            </a:r>
            <a:r>
              <a:rPr lang="en-US" sz="1200" b="1" dirty="0" smtClean="0">
                <a:solidFill>
                  <a:srgbClr val="FFFF00"/>
                </a:solidFill>
                <a:latin typeface="Droid Serif"/>
              </a:rPr>
              <a:t>A series of Enphase smart batteries and inverters which connect wirelessly for real time data on energy production, storage and usage (I have the smart inverters on my solar panels at home – great for data geeks!)</a:t>
            </a:r>
            <a:endParaRPr lang="en-US" sz="1200" b="1" i="0" dirty="0">
              <a:solidFill>
                <a:srgbClr val="FFFF00"/>
              </a:solidFill>
              <a:effectLst/>
              <a:latin typeface="Droid Serif"/>
            </a:endParaRPr>
          </a:p>
        </p:txBody>
      </p:sp>
      <p:sp>
        <p:nvSpPr>
          <p:cNvPr id="15" name="Title 1"/>
          <p:cNvSpPr txBox="1">
            <a:spLocks/>
          </p:cNvSpPr>
          <p:nvPr/>
        </p:nvSpPr>
        <p:spPr>
          <a:xfrm>
            <a:off x="9452213" y="6107111"/>
            <a:ext cx="10515600" cy="808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t>... not forgetting… &gt;</a:t>
            </a:r>
            <a:endParaRPr lang="en-US" sz="2400" dirty="0"/>
          </a:p>
        </p:txBody>
      </p:sp>
    </p:spTree>
    <p:extLst>
      <p:ext uri="{BB962C8B-B14F-4D97-AF65-F5344CB8AC3E}">
        <p14:creationId xmlns:p14="http://schemas.microsoft.com/office/powerpoint/2010/main" val="37950105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438275" y="1038225"/>
            <a:ext cx="9315450" cy="4781550"/>
          </a:xfrm>
          <a:prstGeom prst="rect">
            <a:avLst/>
          </a:prstGeom>
        </p:spPr>
      </p:pic>
      <p:sp>
        <p:nvSpPr>
          <p:cNvPr id="7" name="Title 1"/>
          <p:cNvSpPr>
            <a:spLocks noGrp="1"/>
          </p:cNvSpPr>
          <p:nvPr>
            <p:ph type="title"/>
          </p:nvPr>
        </p:nvSpPr>
        <p:spPr>
          <a:xfrm>
            <a:off x="155813" y="105817"/>
            <a:ext cx="10515600" cy="808583"/>
          </a:xfrm>
        </p:spPr>
        <p:txBody>
          <a:bodyPr>
            <a:normAutofit/>
          </a:bodyPr>
          <a:lstStyle/>
          <a:p>
            <a:r>
              <a:rPr lang="en-US" sz="3600" dirty="0" smtClean="0"/>
              <a:t>…SD2017’s dancing toilets!</a:t>
            </a:r>
            <a:endParaRPr lang="en-US" sz="3600" dirty="0"/>
          </a:p>
        </p:txBody>
      </p:sp>
    </p:spTree>
    <p:extLst>
      <p:ext uri="{BB962C8B-B14F-4D97-AF65-F5344CB8AC3E}">
        <p14:creationId xmlns:p14="http://schemas.microsoft.com/office/powerpoint/2010/main" val="13130530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992" y="165273"/>
            <a:ext cx="9397753" cy="753461"/>
          </a:xfrm>
        </p:spPr>
        <p:txBody>
          <a:bodyPr/>
          <a:lstStyle/>
          <a:p>
            <a:r>
              <a:rPr lang="en-GB" dirty="0" smtClean="0">
                <a:solidFill>
                  <a:srgbClr val="FFFF00"/>
                </a:solidFill>
              </a:rPr>
              <a:t>Tasks</a:t>
            </a:r>
            <a:endParaRPr lang="en-GB" dirty="0">
              <a:solidFill>
                <a:srgbClr val="FFFF00"/>
              </a:solidFill>
            </a:endParaRPr>
          </a:p>
        </p:txBody>
      </p:sp>
      <p:sp>
        <p:nvSpPr>
          <p:cNvPr id="3" name="Content Placeholder 2"/>
          <p:cNvSpPr>
            <a:spLocks noGrp="1"/>
          </p:cNvSpPr>
          <p:nvPr>
            <p:ph idx="1"/>
          </p:nvPr>
        </p:nvSpPr>
        <p:spPr>
          <a:xfrm>
            <a:off x="265787" y="977227"/>
            <a:ext cx="4692986" cy="4999316"/>
          </a:xfrm>
        </p:spPr>
        <p:txBody>
          <a:bodyPr>
            <a:normAutofit/>
          </a:bodyPr>
          <a:lstStyle/>
          <a:p>
            <a:pPr marL="457200" indent="-457200">
              <a:buAutoNum type="arabicPeriod"/>
            </a:pPr>
            <a:r>
              <a:rPr lang="en-GB" sz="2000" dirty="0" smtClean="0">
                <a:solidFill>
                  <a:srgbClr val="FFFF00"/>
                </a:solidFill>
              </a:rPr>
              <a:t>Water:</a:t>
            </a:r>
            <a:r>
              <a:rPr lang="en-GB" sz="2000" dirty="0"/>
              <a:t/>
            </a:r>
            <a:br>
              <a:rPr lang="en-GB" sz="2000" dirty="0"/>
            </a:br>
            <a:r>
              <a:rPr lang="en-GB" sz="2000" dirty="0" smtClean="0">
                <a:solidFill>
                  <a:srgbClr val="00B0F0"/>
                </a:solidFill>
              </a:rPr>
              <a:t>Explain how </a:t>
            </a:r>
            <a:r>
              <a:rPr lang="en-GB" sz="2000" dirty="0" smtClean="0"/>
              <a:t>the following features from the Swis</a:t>
            </a:r>
            <a:r>
              <a:rPr lang="en-GB" sz="2000" dirty="0" smtClean="0"/>
              <a:t>s Team &amp; UC Davis houses</a:t>
            </a:r>
            <a:r>
              <a:rPr lang="en-GB" sz="2000" dirty="0">
                <a:sym typeface="Wingdings" panose="05000000000000000000" pitchFamily="2" charset="2"/>
              </a:rPr>
              <a:t> </a:t>
            </a:r>
            <a:r>
              <a:rPr lang="en-GB" sz="2000" dirty="0" smtClean="0">
                <a:sym typeface="Wingdings" panose="05000000000000000000" pitchFamily="2" charset="2"/>
              </a:rPr>
              <a:t>help to conserve water: </a:t>
            </a:r>
            <a:br>
              <a:rPr lang="en-GB" sz="2000" dirty="0" smtClean="0">
                <a:sym typeface="Wingdings" panose="05000000000000000000" pitchFamily="2" charset="2"/>
              </a:rPr>
            </a:br>
            <a:r>
              <a:rPr lang="en-GB" sz="2000" dirty="0" smtClean="0">
                <a:solidFill>
                  <a:srgbClr val="FFFF00"/>
                </a:solidFill>
                <a:sym typeface="Wingdings" panose="05000000000000000000" pitchFamily="2" charset="2"/>
              </a:rPr>
              <a:t>- Green roof</a:t>
            </a:r>
            <a:br>
              <a:rPr lang="en-GB" sz="2000" dirty="0" smtClean="0">
                <a:solidFill>
                  <a:srgbClr val="FFFF00"/>
                </a:solidFill>
                <a:sym typeface="Wingdings" panose="05000000000000000000" pitchFamily="2" charset="2"/>
              </a:rPr>
            </a:br>
            <a:r>
              <a:rPr lang="en-GB" sz="2000" dirty="0" smtClean="0">
                <a:solidFill>
                  <a:srgbClr val="FFFF00"/>
                </a:solidFill>
                <a:sym typeface="Wingdings" panose="05000000000000000000" pitchFamily="2" charset="2"/>
              </a:rPr>
              <a:t>- Dry composting toilet</a:t>
            </a:r>
            <a:br>
              <a:rPr lang="en-GB" sz="2000" dirty="0" smtClean="0">
                <a:solidFill>
                  <a:srgbClr val="FFFF00"/>
                </a:solidFill>
                <a:sym typeface="Wingdings" panose="05000000000000000000" pitchFamily="2" charset="2"/>
              </a:rPr>
            </a:br>
            <a:r>
              <a:rPr lang="en-GB" sz="2000" dirty="0" smtClean="0">
                <a:solidFill>
                  <a:srgbClr val="FFFF00"/>
                </a:solidFill>
                <a:sym typeface="Wingdings" panose="05000000000000000000" pitchFamily="2" charset="2"/>
              </a:rPr>
              <a:t>- Real-time monitoring of water usage</a:t>
            </a:r>
            <a:br>
              <a:rPr lang="en-GB" sz="2000" dirty="0" smtClean="0">
                <a:solidFill>
                  <a:srgbClr val="FFFF00"/>
                </a:solidFill>
                <a:sym typeface="Wingdings" panose="05000000000000000000" pitchFamily="2" charset="2"/>
              </a:rPr>
            </a:br>
            <a:endParaRPr lang="en-GB" sz="2000" dirty="0">
              <a:solidFill>
                <a:srgbClr val="FFFF00"/>
              </a:solidFill>
            </a:endParaRPr>
          </a:p>
          <a:p>
            <a:pPr marL="457200" indent="-457200">
              <a:buAutoNum type="arabicPeriod"/>
            </a:pPr>
            <a:r>
              <a:rPr lang="en-GB" sz="2000" dirty="0" smtClean="0">
                <a:solidFill>
                  <a:srgbClr val="FFFF00"/>
                </a:solidFill>
              </a:rPr>
              <a:t>Energy:</a:t>
            </a:r>
            <a:r>
              <a:rPr lang="en-GB" sz="2000" dirty="0" smtClean="0">
                <a:solidFill>
                  <a:srgbClr val="00B0F0"/>
                </a:solidFill>
              </a:rPr>
              <a:t/>
            </a:r>
            <a:br>
              <a:rPr lang="en-GB" sz="2000" dirty="0" smtClean="0">
                <a:solidFill>
                  <a:srgbClr val="00B0F0"/>
                </a:solidFill>
              </a:rPr>
            </a:br>
            <a:r>
              <a:rPr lang="en-GB" sz="2000" dirty="0" smtClean="0">
                <a:solidFill>
                  <a:srgbClr val="00B0F0"/>
                </a:solidFill>
              </a:rPr>
              <a:t>Explain </a:t>
            </a:r>
            <a:r>
              <a:rPr lang="en-GB" sz="2000" dirty="0">
                <a:solidFill>
                  <a:srgbClr val="00B0F0"/>
                </a:solidFill>
              </a:rPr>
              <a:t>how </a:t>
            </a:r>
            <a:r>
              <a:rPr lang="en-GB" sz="2000" dirty="0"/>
              <a:t>the following features from the </a:t>
            </a:r>
            <a:r>
              <a:rPr lang="en-GB" sz="2000" dirty="0" smtClean="0"/>
              <a:t>Team Alabama </a:t>
            </a:r>
            <a:r>
              <a:rPr lang="en-GB" sz="2000" dirty="0"/>
              <a:t>&amp; UC Berkeley/UC </a:t>
            </a:r>
            <a:r>
              <a:rPr lang="en-GB" sz="2000" dirty="0" smtClean="0"/>
              <a:t>Denver houses</a:t>
            </a:r>
            <a:r>
              <a:rPr lang="en-GB" sz="2000" dirty="0" smtClean="0">
                <a:sym typeface="Wingdings" panose="05000000000000000000" pitchFamily="2" charset="2"/>
              </a:rPr>
              <a:t> </a:t>
            </a:r>
            <a:r>
              <a:rPr lang="en-GB" sz="2000" dirty="0">
                <a:sym typeface="Wingdings" panose="05000000000000000000" pitchFamily="2" charset="2"/>
              </a:rPr>
              <a:t>help to </a:t>
            </a:r>
            <a:r>
              <a:rPr lang="en-GB" sz="2000" dirty="0" smtClean="0">
                <a:sym typeface="Wingdings" panose="05000000000000000000" pitchFamily="2" charset="2"/>
              </a:rPr>
              <a:t>conserve energy: </a:t>
            </a:r>
            <a:r>
              <a:rPr lang="en-GB" sz="2000" dirty="0">
                <a:sym typeface="Wingdings" panose="05000000000000000000" pitchFamily="2" charset="2"/>
              </a:rPr>
              <a:t/>
            </a:r>
            <a:br>
              <a:rPr lang="en-GB" sz="2000" dirty="0">
                <a:sym typeface="Wingdings" panose="05000000000000000000" pitchFamily="2" charset="2"/>
              </a:rPr>
            </a:br>
            <a:r>
              <a:rPr lang="en-GB" sz="2000" dirty="0" smtClean="0">
                <a:solidFill>
                  <a:srgbClr val="FFFF00"/>
                </a:solidFill>
                <a:sym typeface="Wingdings" panose="05000000000000000000" pitchFamily="2" charset="2"/>
              </a:rPr>
              <a:t>- Large south-facing windows</a:t>
            </a:r>
            <a:r>
              <a:rPr lang="en-GB" sz="2000" dirty="0">
                <a:solidFill>
                  <a:srgbClr val="FFFF00"/>
                </a:solidFill>
                <a:sym typeface="Wingdings" panose="05000000000000000000" pitchFamily="2" charset="2"/>
              </a:rPr>
              <a:t/>
            </a:r>
            <a:br>
              <a:rPr lang="en-GB" sz="2000" dirty="0">
                <a:solidFill>
                  <a:srgbClr val="FFFF00"/>
                </a:solidFill>
                <a:sym typeface="Wingdings" panose="05000000000000000000" pitchFamily="2" charset="2"/>
              </a:rPr>
            </a:br>
            <a:r>
              <a:rPr lang="en-GB" sz="2000" dirty="0">
                <a:solidFill>
                  <a:srgbClr val="FFFF00"/>
                </a:solidFill>
                <a:sym typeface="Wingdings" panose="05000000000000000000" pitchFamily="2" charset="2"/>
              </a:rPr>
              <a:t>- </a:t>
            </a:r>
            <a:r>
              <a:rPr lang="en-GB" sz="2000" dirty="0" smtClean="0">
                <a:solidFill>
                  <a:srgbClr val="FFFF00"/>
                </a:solidFill>
                <a:sym typeface="Wingdings" panose="05000000000000000000" pitchFamily="2" charset="2"/>
              </a:rPr>
              <a:t>Sheep’s wool insulation</a:t>
            </a:r>
            <a:r>
              <a:rPr lang="en-GB" sz="2000" dirty="0">
                <a:solidFill>
                  <a:srgbClr val="FFFF00"/>
                </a:solidFill>
                <a:sym typeface="Wingdings" panose="05000000000000000000" pitchFamily="2" charset="2"/>
              </a:rPr>
              <a:t/>
            </a:r>
            <a:br>
              <a:rPr lang="en-GB" sz="2000" dirty="0">
                <a:solidFill>
                  <a:srgbClr val="FFFF00"/>
                </a:solidFill>
                <a:sym typeface="Wingdings" panose="05000000000000000000" pitchFamily="2" charset="2"/>
              </a:rPr>
            </a:br>
            <a:r>
              <a:rPr lang="en-GB" sz="2000" dirty="0">
                <a:solidFill>
                  <a:srgbClr val="FFFF00"/>
                </a:solidFill>
                <a:sym typeface="Wingdings" panose="05000000000000000000" pitchFamily="2" charset="2"/>
              </a:rPr>
              <a:t>- </a:t>
            </a:r>
            <a:r>
              <a:rPr lang="en-GB" sz="2000" dirty="0" smtClean="0">
                <a:solidFill>
                  <a:srgbClr val="FFFF00"/>
                </a:solidFill>
                <a:sym typeface="Wingdings" panose="05000000000000000000" pitchFamily="2" charset="2"/>
              </a:rPr>
              <a:t>Solar PV system with battery storage</a:t>
            </a:r>
          </a:p>
        </p:txBody>
      </p:sp>
      <p:pic>
        <p:nvPicPr>
          <p:cNvPr id="4" name="Picture 3"/>
          <p:cNvPicPr>
            <a:picLocks noChangeAspect="1"/>
          </p:cNvPicPr>
          <p:nvPr/>
        </p:nvPicPr>
        <p:blipFill rotWithShape="1">
          <a:blip r:embed="rId2"/>
          <a:srcRect b="46237"/>
          <a:stretch/>
        </p:blipFill>
        <p:spPr>
          <a:xfrm>
            <a:off x="5100096" y="444358"/>
            <a:ext cx="3528632" cy="2613953"/>
          </a:xfrm>
          <a:prstGeom prst="rect">
            <a:avLst/>
          </a:prstGeom>
        </p:spPr>
      </p:pic>
      <p:pic>
        <p:nvPicPr>
          <p:cNvPr id="5" name="Picture 6" descr="https://farm5.staticflickr.com/4463/37482573361_1fa6d2f676_b.jpg"/>
          <p:cNvPicPr>
            <a:picLocks noChangeAspect="1" noChangeArrowheads="1"/>
          </p:cNvPicPr>
          <p:nvPr/>
        </p:nvPicPr>
        <p:blipFill rotWithShape="1">
          <a:blip r:embed="rId3">
            <a:extLst>
              <a:ext uri="{28A0092B-C50C-407E-A947-70E740481C1C}">
                <a14:useLocalDpi xmlns:a14="http://schemas.microsoft.com/office/drawing/2010/main" val="0"/>
              </a:ext>
            </a:extLst>
          </a:blip>
          <a:srcRect t="15224" b="13564"/>
          <a:stretch/>
        </p:blipFill>
        <p:spPr bwMode="auto">
          <a:xfrm>
            <a:off x="8002028" y="267470"/>
            <a:ext cx="3917434" cy="18606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a:srcRect t="21482" b="22434"/>
          <a:stretch/>
        </p:blipFill>
        <p:spPr>
          <a:xfrm>
            <a:off x="7719381" y="1999545"/>
            <a:ext cx="3533513" cy="1798553"/>
          </a:xfrm>
          <a:prstGeom prst="rect">
            <a:avLst/>
          </a:prstGeom>
        </p:spPr>
      </p:pic>
      <p:pic>
        <p:nvPicPr>
          <p:cNvPr id="8" name="Picture 7"/>
          <p:cNvPicPr>
            <a:picLocks noChangeAspect="1"/>
          </p:cNvPicPr>
          <p:nvPr/>
        </p:nvPicPr>
        <p:blipFill>
          <a:blip r:embed="rId5"/>
          <a:stretch>
            <a:fillRect/>
          </a:stretch>
        </p:blipFill>
        <p:spPr>
          <a:xfrm>
            <a:off x="5100096" y="4036925"/>
            <a:ext cx="3221071" cy="2122117"/>
          </a:xfrm>
          <a:prstGeom prst="rect">
            <a:avLst/>
          </a:prstGeom>
        </p:spPr>
      </p:pic>
      <p:pic>
        <p:nvPicPr>
          <p:cNvPr id="9" name="Picture 8"/>
          <p:cNvPicPr>
            <a:picLocks noChangeAspect="1"/>
          </p:cNvPicPr>
          <p:nvPr/>
        </p:nvPicPr>
        <p:blipFill>
          <a:blip r:embed="rId6"/>
          <a:stretch>
            <a:fillRect/>
          </a:stretch>
        </p:blipFill>
        <p:spPr>
          <a:xfrm>
            <a:off x="8002028" y="4088674"/>
            <a:ext cx="1807199" cy="2635337"/>
          </a:xfrm>
          <a:prstGeom prst="rect">
            <a:avLst/>
          </a:prstGeom>
        </p:spPr>
      </p:pic>
      <p:pic>
        <p:nvPicPr>
          <p:cNvPr id="7" name="Picture 6"/>
          <p:cNvPicPr>
            <a:picLocks noChangeAspect="1"/>
          </p:cNvPicPr>
          <p:nvPr/>
        </p:nvPicPr>
        <p:blipFill>
          <a:blip r:embed="rId7"/>
          <a:stretch>
            <a:fillRect/>
          </a:stretch>
        </p:blipFill>
        <p:spPr>
          <a:xfrm>
            <a:off x="9674645" y="4434703"/>
            <a:ext cx="1901188" cy="1943281"/>
          </a:xfrm>
          <a:prstGeom prst="rect">
            <a:avLst/>
          </a:prstGeom>
        </p:spPr>
      </p:pic>
      <p:sp>
        <p:nvSpPr>
          <p:cNvPr id="10" name="Rectangle 9"/>
          <p:cNvSpPr/>
          <p:nvPr/>
        </p:nvSpPr>
        <p:spPr>
          <a:xfrm>
            <a:off x="134515" y="6354679"/>
            <a:ext cx="6635343" cy="369332"/>
          </a:xfrm>
          <a:prstGeom prst="rect">
            <a:avLst/>
          </a:prstGeom>
        </p:spPr>
        <p:txBody>
          <a:bodyPr wrap="none">
            <a:spAutoFit/>
          </a:bodyPr>
          <a:lstStyle/>
          <a:p>
            <a:r>
              <a:rPr lang="en-GB" dirty="0" smtClean="0">
                <a:solidFill>
                  <a:srgbClr val="00B0F0"/>
                </a:solidFill>
              </a:rPr>
              <a:t>The earlier slides and p242-245 in the Hodder Textbook may help you</a:t>
            </a:r>
            <a:endParaRPr lang="en-US" dirty="0">
              <a:solidFill>
                <a:srgbClr val="00B0F0"/>
              </a:solidFill>
            </a:endParaRPr>
          </a:p>
        </p:txBody>
      </p:sp>
    </p:spTree>
    <p:extLst>
      <p:ext uri="{BB962C8B-B14F-4D97-AF65-F5344CB8AC3E}">
        <p14:creationId xmlns:p14="http://schemas.microsoft.com/office/powerpoint/2010/main" val="3043977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617" y="1"/>
            <a:ext cx="10515600" cy="1026684"/>
          </a:xfrm>
        </p:spPr>
        <p:txBody>
          <a:bodyPr/>
          <a:lstStyle/>
          <a:p>
            <a:r>
              <a:rPr lang="en-US" dirty="0" smtClean="0"/>
              <a:t>What can you do?</a:t>
            </a:r>
            <a:endParaRPr lang="en-US" dirty="0"/>
          </a:p>
        </p:txBody>
      </p:sp>
      <p:sp>
        <p:nvSpPr>
          <p:cNvPr id="4" name="Rectangle 3"/>
          <p:cNvSpPr/>
          <p:nvPr/>
        </p:nvSpPr>
        <p:spPr>
          <a:xfrm>
            <a:off x="195617" y="6326707"/>
            <a:ext cx="6846627" cy="369332"/>
          </a:xfrm>
          <a:prstGeom prst="rect">
            <a:avLst/>
          </a:prstGeom>
        </p:spPr>
        <p:txBody>
          <a:bodyPr wrap="square">
            <a:spAutoFit/>
          </a:bodyPr>
          <a:lstStyle/>
          <a:p>
            <a:r>
              <a:rPr lang="en-US" dirty="0">
                <a:hlinkClick r:id="rId2"/>
              </a:rPr>
              <a:t>http://www.anglianwater.co.uk/environment/how-you-can-help</a:t>
            </a:r>
            <a:r>
              <a:rPr lang="en-US" dirty="0" smtClean="0">
                <a:hlinkClick r:id="rId2"/>
              </a:rPr>
              <a:t>/</a:t>
            </a:r>
            <a:r>
              <a:rPr lang="en-US" dirty="0" smtClean="0"/>
              <a:t> </a:t>
            </a:r>
            <a:endParaRPr lang="en-US" dirty="0"/>
          </a:p>
        </p:txBody>
      </p:sp>
      <p:pic>
        <p:nvPicPr>
          <p:cNvPr id="7" name="Picture 6"/>
          <p:cNvPicPr>
            <a:picLocks noChangeAspect="1"/>
          </p:cNvPicPr>
          <p:nvPr/>
        </p:nvPicPr>
        <p:blipFill>
          <a:blip r:embed="rId3"/>
          <a:stretch>
            <a:fillRect/>
          </a:stretch>
        </p:blipFill>
        <p:spPr>
          <a:xfrm>
            <a:off x="1163142" y="1026685"/>
            <a:ext cx="4091246" cy="5300023"/>
          </a:xfrm>
          <a:prstGeom prst="rect">
            <a:avLst/>
          </a:prstGeom>
        </p:spPr>
      </p:pic>
      <p:pic>
        <p:nvPicPr>
          <p:cNvPr id="8" name="Picture 7"/>
          <p:cNvPicPr>
            <a:picLocks noChangeAspect="1"/>
          </p:cNvPicPr>
          <p:nvPr/>
        </p:nvPicPr>
        <p:blipFill>
          <a:blip r:embed="rId4"/>
          <a:stretch>
            <a:fillRect/>
          </a:stretch>
        </p:blipFill>
        <p:spPr>
          <a:xfrm>
            <a:off x="6037998" y="1765837"/>
            <a:ext cx="6154002" cy="805131"/>
          </a:xfrm>
          <a:prstGeom prst="rect">
            <a:avLst/>
          </a:prstGeom>
        </p:spPr>
      </p:pic>
      <p:pic>
        <p:nvPicPr>
          <p:cNvPr id="9" name="Picture 8"/>
          <p:cNvPicPr>
            <a:picLocks noChangeAspect="1"/>
          </p:cNvPicPr>
          <p:nvPr/>
        </p:nvPicPr>
        <p:blipFill>
          <a:blip r:embed="rId5"/>
          <a:stretch>
            <a:fillRect/>
          </a:stretch>
        </p:blipFill>
        <p:spPr>
          <a:xfrm>
            <a:off x="10850325" y="946687"/>
            <a:ext cx="1000125" cy="819150"/>
          </a:xfrm>
          <a:prstGeom prst="rect">
            <a:avLst/>
          </a:prstGeom>
        </p:spPr>
      </p:pic>
      <p:pic>
        <p:nvPicPr>
          <p:cNvPr id="10" name="Picture 9"/>
          <p:cNvPicPr>
            <a:picLocks noChangeAspect="1"/>
          </p:cNvPicPr>
          <p:nvPr/>
        </p:nvPicPr>
        <p:blipFill>
          <a:blip r:embed="rId6"/>
          <a:stretch>
            <a:fillRect/>
          </a:stretch>
        </p:blipFill>
        <p:spPr>
          <a:xfrm>
            <a:off x="5568287" y="2547859"/>
            <a:ext cx="5904930" cy="837862"/>
          </a:xfrm>
          <a:prstGeom prst="rect">
            <a:avLst/>
          </a:prstGeom>
        </p:spPr>
      </p:pic>
      <p:sp>
        <p:nvSpPr>
          <p:cNvPr id="11" name="Rectangle 10"/>
          <p:cNvSpPr/>
          <p:nvPr/>
        </p:nvSpPr>
        <p:spPr>
          <a:xfrm>
            <a:off x="7042244" y="3445811"/>
            <a:ext cx="5308979" cy="646331"/>
          </a:xfrm>
          <a:prstGeom prst="rect">
            <a:avLst/>
          </a:prstGeom>
        </p:spPr>
        <p:txBody>
          <a:bodyPr wrap="square">
            <a:spAutoFit/>
          </a:bodyPr>
          <a:lstStyle/>
          <a:p>
            <a:r>
              <a:rPr lang="en-US" dirty="0">
                <a:hlinkClick r:id="rId7"/>
              </a:rPr>
              <a:t>http://</a:t>
            </a:r>
            <a:r>
              <a:rPr lang="en-US" dirty="0" smtClean="0">
                <a:hlinkClick r:id="rId7"/>
              </a:rPr>
              <a:t>www.energysavingtrust.org.uk/home-energy-efficiency/energy-saving-quick-wins</a:t>
            </a:r>
            <a:r>
              <a:rPr lang="en-US" dirty="0" smtClean="0"/>
              <a:t> </a:t>
            </a:r>
            <a:endParaRPr lang="en-US" dirty="0"/>
          </a:p>
        </p:txBody>
      </p:sp>
    </p:spTree>
    <p:extLst>
      <p:ext uri="{BB962C8B-B14F-4D97-AF65-F5344CB8AC3E}">
        <p14:creationId xmlns:p14="http://schemas.microsoft.com/office/powerpoint/2010/main" val="3450278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75D52D134B13B48B6B2C30F7B669210" ma:contentTypeVersion="9" ma:contentTypeDescription="Create a new document." ma:contentTypeScope="" ma:versionID="dbcb2144ff9aa57fc2855d3950e39f20">
  <xsd:schema xmlns:xsd="http://www.w3.org/2001/XMLSchema" xmlns:xs="http://www.w3.org/2001/XMLSchema" xmlns:p="http://schemas.microsoft.com/office/2006/metadata/properties" xmlns:ns2="fb52cd01-0d44-47f7-acb2-d1f36309a18d" xmlns:ns3="d7877eeb-c941-4e3c-8706-eb94b96b3ace" xmlns:ns4="3b861787-b63c-469a-8a71-861efb021af2" targetNamespace="http://schemas.microsoft.com/office/2006/metadata/properties" ma:root="true" ma:fieldsID="44283825d64d60721608f61155ec4cc4" ns2:_="" ns3:_="" ns4:_="">
    <xsd:import namespace="fb52cd01-0d44-47f7-acb2-d1f36309a18d"/>
    <xsd:import namespace="d7877eeb-c941-4e3c-8706-eb94b96b3ace"/>
    <xsd:import namespace="3b861787-b63c-469a-8a71-861efb021af2"/>
    <xsd:element name="properties">
      <xsd:complexType>
        <xsd:sequence>
          <xsd:element name="documentManagement">
            <xsd:complexType>
              <xsd:all>
                <xsd:element ref="ns2:SharedWithUsers" minOccurs="0"/>
                <xsd:element ref="ns2:SharedWithDetails"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52cd01-0d44-47f7-acb2-d1f36309a1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877eeb-c941-4e3c-8706-eb94b96b3ace" elementFormDefault="qualified">
    <xsd:import namespace="http://schemas.microsoft.com/office/2006/documentManagement/types"/>
    <xsd:import namespace="http://schemas.microsoft.com/office/infopath/2007/PartnerControls"/>
    <xsd:element name="LastSharedByUser" ma:index="10" nillable="true" ma:displayName="Last Shared By User"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b861787-b63c-469a-8a71-861efb021af2"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52E538-86B4-49A4-8CFF-E3019A0B43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52cd01-0d44-47f7-acb2-d1f36309a18d"/>
    <ds:schemaRef ds:uri="d7877eeb-c941-4e3c-8706-eb94b96b3ace"/>
    <ds:schemaRef ds:uri="3b861787-b63c-469a-8a71-861efb021a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1B187E-8FC3-49FB-B683-413FE606C2C6}">
  <ds:schemaRefs>
    <ds:schemaRef ds:uri="http://schemas.microsoft.com/office/2006/metadata/properties"/>
    <ds:schemaRef ds:uri="http://purl.org/dc/elements/1.1/"/>
    <ds:schemaRef ds:uri="fb52cd01-0d44-47f7-acb2-d1f36309a18d"/>
    <ds:schemaRef ds:uri="http://schemas.microsoft.com/office/2006/documentManagement/types"/>
    <ds:schemaRef ds:uri="http://purl.org/dc/dcmitype/"/>
    <ds:schemaRef ds:uri="d7877eeb-c941-4e3c-8706-eb94b96b3ace"/>
    <ds:schemaRef ds:uri="3b861787-b63c-469a-8a71-861efb021af2"/>
    <ds:schemaRef ds:uri="http://schemas.openxmlformats.org/package/2006/metadata/core-properties"/>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CE7A7C3A-958A-4722-8E31-08D36E27B3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3104</TotalTime>
  <Words>2289</Words>
  <Application>Microsoft Office PowerPoint</Application>
  <PresentationFormat>Widescreen</PresentationFormat>
  <Paragraphs>224</Paragraphs>
  <Slides>23</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Calibri Light</vt:lpstr>
      <vt:lpstr>Droid Serif</vt:lpstr>
      <vt:lpstr>Gill Sans MT</vt:lpstr>
      <vt:lpstr>Lato</vt:lpstr>
      <vt:lpstr>Wingdings</vt:lpstr>
      <vt:lpstr>Office Theme</vt:lpstr>
      <vt:lpstr>3.2 Challenges in the human environment 3.2.2 Section A: Urban issues and challenges</vt:lpstr>
      <vt:lpstr>PowerPoint Presentation</vt:lpstr>
      <vt:lpstr>Water &amp; Energy: UK Domestic Use</vt:lpstr>
      <vt:lpstr>Why should we conserve water &amp; energy?</vt:lpstr>
      <vt:lpstr>What is the Solar Decathlon? </vt:lpstr>
      <vt:lpstr>What is the Solar Decathlon? </vt:lpstr>
      <vt:lpstr>What is the Solar Decathlon? </vt:lpstr>
      <vt:lpstr>What is the Solar Decathlon? </vt:lpstr>
      <vt:lpstr>What is the Solar Decathlon? </vt:lpstr>
      <vt:lpstr>What is the Solar Decathlon? </vt:lpstr>
      <vt:lpstr>What is the Solar Decathlon? </vt:lpstr>
      <vt:lpstr>What is the Solar Decathlon? </vt:lpstr>
      <vt:lpstr>What is the Solar Decathlon? </vt:lpstr>
      <vt:lpstr>What is the Solar Decathlon? </vt:lpstr>
      <vt:lpstr>What is the Solar Decathlon? </vt:lpstr>
      <vt:lpstr>The best houses from SD2017 for water:</vt:lpstr>
      <vt:lpstr>PowerPoint Presentation</vt:lpstr>
      <vt:lpstr>The best houses from SD2017 for energy:</vt:lpstr>
      <vt:lpstr>The best houses from SD2017 for energy:</vt:lpstr>
      <vt:lpstr>Some of my personal favourite features…</vt:lpstr>
      <vt:lpstr>…SD2017’s dancing toilets!</vt:lpstr>
      <vt:lpstr>Tasks</vt:lpstr>
      <vt:lpstr>What can you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hazards</dc:title>
  <dc:creator>Steve Rackley</dc:creator>
  <cp:lastModifiedBy>Rackley S</cp:lastModifiedBy>
  <cp:revision>183</cp:revision>
  <dcterms:created xsi:type="dcterms:W3CDTF">2016-08-08T14:38:12Z</dcterms:created>
  <dcterms:modified xsi:type="dcterms:W3CDTF">2017-10-20T21:52:56Z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0x010100275D52D134B13B48B6B2C30F7B669210</vt:lpwstr>
  </property>
</Properties>
</file>