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256" r:id="rId5"/>
    <p:sldId id="257" r:id="rId6"/>
    <p:sldId id="259" r:id="rId7"/>
    <p:sldId id="261" r:id="rId8"/>
    <p:sldId id="263" r:id="rId9"/>
    <p:sldId id="264" r:id="rId10"/>
    <p:sldId id="265" r:id="rId11"/>
    <p:sldId id="266" r:id="rId12"/>
    <p:sldId id="267" r:id="rId13"/>
    <p:sldId id="268" r:id="rId14"/>
    <p:sldId id="269" r:id="rId15"/>
    <p:sldId id="270" r:id="rId16"/>
    <p:sldId id="272" r:id="rId17"/>
    <p:sldId id="271" r:id="rId18"/>
    <p:sldId id="277" r:id="rId19"/>
    <p:sldId id="279" r:id="rId20"/>
    <p:sldId id="278" r:id="rId21"/>
    <p:sldId id="273" r:id="rId22"/>
    <p:sldId id="274" r:id="rId23"/>
    <p:sldId id="288" r:id="rId24"/>
    <p:sldId id="260" r:id="rId25"/>
    <p:sldId id="280" r:id="rId26"/>
    <p:sldId id="281" r:id="rId27"/>
    <p:sldId id="282" r:id="rId28"/>
    <p:sldId id="283" r:id="rId29"/>
    <p:sldId id="284" r:id="rId30"/>
    <p:sldId id="285" r:id="rId31"/>
    <p:sldId id="286" r:id="rId32"/>
    <p:sldId id="289" r:id="rId33"/>
    <p:sldId id="275" r:id="rId34"/>
    <p:sldId id="290" r:id="rId35"/>
    <p:sldId id="291" r:id="rId36"/>
    <p:sldId id="292" r:id="rId37"/>
    <p:sldId id="293" r:id="rId38"/>
    <p:sldId id="276" r:id="rId39"/>
    <p:sldId id="294" r:id="rId40"/>
    <p:sldId id="295" r:id="rId41"/>
    <p:sldId id="297" r:id="rId42"/>
    <p:sldId id="298" r:id="rId43"/>
    <p:sldId id="296" r:id="rId44"/>
    <p:sldId id="300" r:id="rId45"/>
    <p:sldId id="299" r:id="rId46"/>
    <p:sldId id="301" r:id="rId47"/>
    <p:sldId id="262"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FD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F4B382-1268-4D8A-AF4F-A0904B9FF8D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smtClean="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D2600C39-33B4-49E1-B79F-6F9749DC37DE}"/>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DD56AD3-A815-406E-98DE-FE4CCC57B609}" type="datetimeFigureOut">
              <a:rPr lang="en-GB"/>
              <a:pPr>
                <a:defRPr/>
              </a:pPr>
              <a:t>07/05/2020</a:t>
            </a:fld>
            <a:endParaRPr lang="en-GB" dirty="0"/>
          </a:p>
        </p:txBody>
      </p:sp>
      <p:sp>
        <p:nvSpPr>
          <p:cNvPr id="4" name="Slide Image Placeholder 3">
            <a:extLst>
              <a:ext uri="{FF2B5EF4-FFF2-40B4-BE49-F238E27FC236}">
                <a16:creationId xmlns:a16="http://schemas.microsoft.com/office/drawing/2014/main" id="{151F3F43-17BF-4447-93DF-A3A8D8486187}"/>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a:extLst>
              <a:ext uri="{FF2B5EF4-FFF2-40B4-BE49-F238E27FC236}">
                <a16:creationId xmlns:a16="http://schemas.microsoft.com/office/drawing/2014/main" id="{A55EA85F-7720-40AE-A38F-E300EC82287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9210E747-BEBD-43D1-8649-25FFE018B87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smtClean="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9D22863E-CB64-454E-B508-9D4A6B7C561F}"/>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91708C7-5610-402D-BAA6-239B488751D2}"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6AD02721-ADCF-4F35-8E8F-A293F77BB0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9821E3EA-B285-42CB-81AE-36B898AAC5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48132" name="Slide Number Placeholder 3">
            <a:extLst>
              <a:ext uri="{FF2B5EF4-FFF2-40B4-BE49-F238E27FC236}">
                <a16:creationId xmlns:a16="http://schemas.microsoft.com/office/drawing/2014/main" id="{42C4FD77-0F7F-4CE9-A2C3-BD20CC09EE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296E765-D2B1-4560-A25C-DBEF776B61E0}" type="slidenum">
              <a:rPr lang="en-GB" altLang="en-US"/>
              <a:pPr/>
              <a:t>9</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DFCBCA6A-564F-4E36-981B-1CD857A245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998AADB9-E090-4BB2-8290-1340CB146E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49156" name="Slide Number Placeholder 3">
            <a:extLst>
              <a:ext uri="{FF2B5EF4-FFF2-40B4-BE49-F238E27FC236}">
                <a16:creationId xmlns:a16="http://schemas.microsoft.com/office/drawing/2014/main" id="{1132DB29-738B-40C5-A169-0E65191FA7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FC52BFA-BE7E-4489-9EDE-B0D72ED505D1}" type="slidenum">
              <a:rPr lang="en-GB" altLang="en-US"/>
              <a:pPr/>
              <a:t>10</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343827B8-085E-491D-BA65-127AECC378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C05C70EF-C8BE-4649-932C-90937D4E35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50180" name="Slide Number Placeholder 3">
            <a:extLst>
              <a:ext uri="{FF2B5EF4-FFF2-40B4-BE49-F238E27FC236}">
                <a16:creationId xmlns:a16="http://schemas.microsoft.com/office/drawing/2014/main" id="{6612F293-209D-406D-8DB1-EA37660DC9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D91F7C2-8AEA-4E38-974C-4CEED4976B85}" type="slidenum">
              <a:rPr lang="en-GB" altLang="en-US"/>
              <a:pPr/>
              <a:t>25</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CCECD757-0D63-4528-A2B9-D7869EF85F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FF8A3000-9B38-4E05-9661-476D723287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51204" name="Slide Number Placeholder 3">
            <a:extLst>
              <a:ext uri="{FF2B5EF4-FFF2-40B4-BE49-F238E27FC236}">
                <a16:creationId xmlns:a16="http://schemas.microsoft.com/office/drawing/2014/main" id="{274F893E-C30E-4501-A3BF-8552E304B0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904D7BF-2926-4066-B7ED-B7E2C8417A80}" type="slidenum">
              <a:rPr lang="en-GB" altLang="en-US"/>
              <a:pPr/>
              <a:t>29</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AF98BE-F338-4376-B826-FEE26E12FE8E}"/>
              </a:ext>
            </a:extLst>
          </p:cNvPr>
          <p:cNvSpPr>
            <a:spLocks noGrp="1"/>
          </p:cNvSpPr>
          <p:nvPr>
            <p:ph type="dt" sz="half" idx="10"/>
          </p:nvPr>
        </p:nvSpPr>
        <p:spPr/>
        <p:txBody>
          <a:bodyPr/>
          <a:lstStyle>
            <a:lvl1pPr>
              <a:defRPr/>
            </a:lvl1pPr>
          </a:lstStyle>
          <a:p>
            <a:pPr>
              <a:defRPr/>
            </a:pPr>
            <a:fld id="{B789C352-9D13-4FEA-9BAD-5E980CF65C5B}" type="datetimeFigureOut">
              <a:rPr lang="en-GB"/>
              <a:pPr>
                <a:defRPr/>
              </a:pPr>
              <a:t>07/05/2020</a:t>
            </a:fld>
            <a:endParaRPr lang="en-GB" dirty="0"/>
          </a:p>
        </p:txBody>
      </p:sp>
      <p:sp>
        <p:nvSpPr>
          <p:cNvPr id="5" name="Footer Placeholder 4">
            <a:extLst>
              <a:ext uri="{FF2B5EF4-FFF2-40B4-BE49-F238E27FC236}">
                <a16:creationId xmlns:a16="http://schemas.microsoft.com/office/drawing/2014/main" id="{E55CDD9D-0B8E-4BCF-8ADC-F4699E9F906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9A7FC4C-AE06-4024-BA01-28E3D667C8C9}"/>
              </a:ext>
            </a:extLst>
          </p:cNvPr>
          <p:cNvSpPr>
            <a:spLocks noGrp="1"/>
          </p:cNvSpPr>
          <p:nvPr>
            <p:ph type="sldNum" sz="quarter" idx="12"/>
          </p:nvPr>
        </p:nvSpPr>
        <p:spPr/>
        <p:txBody>
          <a:bodyPr/>
          <a:lstStyle>
            <a:lvl1pPr>
              <a:defRPr/>
            </a:lvl1pPr>
          </a:lstStyle>
          <a:p>
            <a:fld id="{C83599C7-0531-4528-BC1F-90F2E0F5239A}" type="slidenum">
              <a:rPr lang="en-GB" altLang="en-US"/>
              <a:pPr/>
              <a:t>‹#›</a:t>
            </a:fld>
            <a:endParaRPr lang="en-GB" altLang="en-US"/>
          </a:p>
        </p:txBody>
      </p:sp>
    </p:spTree>
    <p:extLst>
      <p:ext uri="{BB962C8B-B14F-4D97-AF65-F5344CB8AC3E}">
        <p14:creationId xmlns:p14="http://schemas.microsoft.com/office/powerpoint/2010/main" val="141563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13B859-8F47-4B32-9776-D5466B6E784B}"/>
              </a:ext>
            </a:extLst>
          </p:cNvPr>
          <p:cNvSpPr>
            <a:spLocks noGrp="1"/>
          </p:cNvSpPr>
          <p:nvPr>
            <p:ph type="dt" sz="half" idx="10"/>
          </p:nvPr>
        </p:nvSpPr>
        <p:spPr/>
        <p:txBody>
          <a:bodyPr/>
          <a:lstStyle>
            <a:lvl1pPr>
              <a:defRPr/>
            </a:lvl1pPr>
          </a:lstStyle>
          <a:p>
            <a:pPr>
              <a:defRPr/>
            </a:pPr>
            <a:fld id="{28909AD8-D42C-4ABA-A12D-CAFF951B5277}" type="datetimeFigureOut">
              <a:rPr lang="en-GB"/>
              <a:pPr>
                <a:defRPr/>
              </a:pPr>
              <a:t>07/05/2020</a:t>
            </a:fld>
            <a:endParaRPr lang="en-GB" dirty="0"/>
          </a:p>
        </p:txBody>
      </p:sp>
      <p:sp>
        <p:nvSpPr>
          <p:cNvPr id="5" name="Footer Placeholder 4">
            <a:extLst>
              <a:ext uri="{FF2B5EF4-FFF2-40B4-BE49-F238E27FC236}">
                <a16:creationId xmlns:a16="http://schemas.microsoft.com/office/drawing/2014/main" id="{1267989F-0752-4124-9C92-08D32665151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7F305FE-5A0C-4550-8941-D331CFDDC361}"/>
              </a:ext>
            </a:extLst>
          </p:cNvPr>
          <p:cNvSpPr>
            <a:spLocks noGrp="1"/>
          </p:cNvSpPr>
          <p:nvPr>
            <p:ph type="sldNum" sz="quarter" idx="12"/>
          </p:nvPr>
        </p:nvSpPr>
        <p:spPr/>
        <p:txBody>
          <a:bodyPr/>
          <a:lstStyle>
            <a:lvl1pPr>
              <a:defRPr/>
            </a:lvl1pPr>
          </a:lstStyle>
          <a:p>
            <a:fld id="{6B2C4A30-9DDD-43C8-A3A3-440ACAD6C8B0}" type="slidenum">
              <a:rPr lang="en-GB" altLang="en-US"/>
              <a:pPr/>
              <a:t>‹#›</a:t>
            </a:fld>
            <a:endParaRPr lang="en-GB" altLang="en-US"/>
          </a:p>
        </p:txBody>
      </p:sp>
    </p:spTree>
    <p:extLst>
      <p:ext uri="{BB962C8B-B14F-4D97-AF65-F5344CB8AC3E}">
        <p14:creationId xmlns:p14="http://schemas.microsoft.com/office/powerpoint/2010/main" val="4064924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E51815-DFD4-41C7-ABE9-8E7DD8E99E3F}"/>
              </a:ext>
            </a:extLst>
          </p:cNvPr>
          <p:cNvSpPr>
            <a:spLocks noGrp="1"/>
          </p:cNvSpPr>
          <p:nvPr>
            <p:ph type="dt" sz="half" idx="10"/>
          </p:nvPr>
        </p:nvSpPr>
        <p:spPr/>
        <p:txBody>
          <a:bodyPr/>
          <a:lstStyle>
            <a:lvl1pPr>
              <a:defRPr/>
            </a:lvl1pPr>
          </a:lstStyle>
          <a:p>
            <a:pPr>
              <a:defRPr/>
            </a:pPr>
            <a:fld id="{989EA3AC-9A72-4F67-9B88-BA1984D36B79}" type="datetimeFigureOut">
              <a:rPr lang="en-GB"/>
              <a:pPr>
                <a:defRPr/>
              </a:pPr>
              <a:t>07/05/2020</a:t>
            </a:fld>
            <a:endParaRPr lang="en-GB" dirty="0"/>
          </a:p>
        </p:txBody>
      </p:sp>
      <p:sp>
        <p:nvSpPr>
          <p:cNvPr id="5" name="Footer Placeholder 4">
            <a:extLst>
              <a:ext uri="{FF2B5EF4-FFF2-40B4-BE49-F238E27FC236}">
                <a16:creationId xmlns:a16="http://schemas.microsoft.com/office/drawing/2014/main" id="{B7AD8006-6846-4DBC-A1AF-0A2760DEA4D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D7663FF-136D-493B-9A48-2A91D832FE6E}"/>
              </a:ext>
            </a:extLst>
          </p:cNvPr>
          <p:cNvSpPr>
            <a:spLocks noGrp="1"/>
          </p:cNvSpPr>
          <p:nvPr>
            <p:ph type="sldNum" sz="quarter" idx="12"/>
          </p:nvPr>
        </p:nvSpPr>
        <p:spPr/>
        <p:txBody>
          <a:bodyPr/>
          <a:lstStyle>
            <a:lvl1pPr>
              <a:defRPr/>
            </a:lvl1pPr>
          </a:lstStyle>
          <a:p>
            <a:fld id="{6B70CD39-BD56-4AA3-8552-431A6CE2FD0B}" type="slidenum">
              <a:rPr lang="en-GB" altLang="en-US"/>
              <a:pPr/>
              <a:t>‹#›</a:t>
            </a:fld>
            <a:endParaRPr lang="en-GB" altLang="en-US"/>
          </a:p>
        </p:txBody>
      </p:sp>
    </p:spTree>
    <p:extLst>
      <p:ext uri="{BB962C8B-B14F-4D97-AF65-F5344CB8AC3E}">
        <p14:creationId xmlns:p14="http://schemas.microsoft.com/office/powerpoint/2010/main" val="1080638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01695B32-43E1-468B-A3AA-726DD14F5203}"/>
              </a:ext>
            </a:extLst>
          </p:cNvPr>
          <p:cNvSpPr>
            <a:spLocks noGrp="1"/>
          </p:cNvSpPr>
          <p:nvPr>
            <p:ph type="dt" sz="half" idx="10"/>
          </p:nvPr>
        </p:nvSpPr>
        <p:spPr/>
        <p:txBody>
          <a:bodyPr/>
          <a:lstStyle>
            <a:lvl1pPr>
              <a:defRPr/>
            </a:lvl1pPr>
          </a:lstStyle>
          <a:p>
            <a:pPr>
              <a:defRPr/>
            </a:pPr>
            <a:fld id="{EA93B054-7EFA-488A-B2ED-BB7B5F486C8C}" type="datetimeFigureOut">
              <a:rPr lang="en-GB"/>
              <a:pPr>
                <a:defRPr/>
              </a:pPr>
              <a:t>07/05/2020</a:t>
            </a:fld>
            <a:endParaRPr lang="en-GB" dirty="0"/>
          </a:p>
        </p:txBody>
      </p:sp>
      <p:sp>
        <p:nvSpPr>
          <p:cNvPr id="6" name="Footer Placeholder 4">
            <a:extLst>
              <a:ext uri="{FF2B5EF4-FFF2-40B4-BE49-F238E27FC236}">
                <a16:creationId xmlns:a16="http://schemas.microsoft.com/office/drawing/2014/main" id="{BF5DD845-06C8-42E8-9341-BD840849095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B1ADF84-9986-4EF1-89F0-D64ECFD323D5}"/>
              </a:ext>
            </a:extLst>
          </p:cNvPr>
          <p:cNvSpPr>
            <a:spLocks noGrp="1"/>
          </p:cNvSpPr>
          <p:nvPr>
            <p:ph type="sldNum" sz="quarter" idx="12"/>
          </p:nvPr>
        </p:nvSpPr>
        <p:spPr/>
        <p:txBody>
          <a:bodyPr/>
          <a:lstStyle>
            <a:lvl1pPr>
              <a:defRPr/>
            </a:lvl1pPr>
          </a:lstStyle>
          <a:p>
            <a:fld id="{88704430-95D7-45E8-AA48-5112C92E5374}" type="slidenum">
              <a:rPr lang="en-GB" altLang="en-US"/>
              <a:pPr/>
              <a:t>‹#›</a:t>
            </a:fld>
            <a:endParaRPr lang="en-GB" altLang="en-US"/>
          </a:p>
        </p:txBody>
      </p:sp>
    </p:spTree>
    <p:extLst>
      <p:ext uri="{BB962C8B-B14F-4D97-AF65-F5344CB8AC3E}">
        <p14:creationId xmlns:p14="http://schemas.microsoft.com/office/powerpoint/2010/main" val="366399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F375CEF1-FB14-4CE5-B5B3-F8BBE840DBC6}"/>
              </a:ext>
            </a:extLst>
          </p:cNvPr>
          <p:cNvSpPr>
            <a:spLocks noGrp="1"/>
          </p:cNvSpPr>
          <p:nvPr>
            <p:ph type="dt" sz="half" idx="10"/>
          </p:nvPr>
        </p:nvSpPr>
        <p:spPr/>
        <p:txBody>
          <a:bodyPr/>
          <a:lstStyle>
            <a:lvl1pPr>
              <a:defRPr/>
            </a:lvl1pPr>
          </a:lstStyle>
          <a:p>
            <a:pPr>
              <a:defRPr/>
            </a:pPr>
            <a:fld id="{6997C40C-64FC-4528-9ED4-4FEB2E568217}" type="datetimeFigureOut">
              <a:rPr lang="en-GB"/>
              <a:pPr>
                <a:defRPr/>
              </a:pPr>
              <a:t>07/05/2020</a:t>
            </a:fld>
            <a:endParaRPr lang="en-GB" dirty="0"/>
          </a:p>
        </p:txBody>
      </p:sp>
      <p:sp>
        <p:nvSpPr>
          <p:cNvPr id="8" name="Footer Placeholder 4">
            <a:extLst>
              <a:ext uri="{FF2B5EF4-FFF2-40B4-BE49-F238E27FC236}">
                <a16:creationId xmlns:a16="http://schemas.microsoft.com/office/drawing/2014/main" id="{5D79D8F3-04F5-474C-87DB-543629B034FE}"/>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DE1C4C06-9622-4997-9BD2-7F6E33E7DA85}"/>
              </a:ext>
            </a:extLst>
          </p:cNvPr>
          <p:cNvSpPr>
            <a:spLocks noGrp="1"/>
          </p:cNvSpPr>
          <p:nvPr>
            <p:ph type="sldNum" sz="quarter" idx="12"/>
          </p:nvPr>
        </p:nvSpPr>
        <p:spPr/>
        <p:txBody>
          <a:bodyPr/>
          <a:lstStyle>
            <a:lvl1pPr>
              <a:defRPr/>
            </a:lvl1pPr>
          </a:lstStyle>
          <a:p>
            <a:fld id="{2660BC81-593C-4846-A774-12393EF9A46D}" type="slidenum">
              <a:rPr lang="en-GB" altLang="en-US"/>
              <a:pPr/>
              <a:t>‹#›</a:t>
            </a:fld>
            <a:endParaRPr lang="en-GB" altLang="en-US"/>
          </a:p>
        </p:txBody>
      </p:sp>
    </p:spTree>
    <p:extLst>
      <p:ext uri="{BB962C8B-B14F-4D97-AF65-F5344CB8AC3E}">
        <p14:creationId xmlns:p14="http://schemas.microsoft.com/office/powerpoint/2010/main" val="1807119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B4DE23E5-8E32-4EC3-9669-08A320593C43}"/>
              </a:ext>
            </a:extLst>
          </p:cNvPr>
          <p:cNvSpPr>
            <a:spLocks noGrp="1"/>
          </p:cNvSpPr>
          <p:nvPr>
            <p:ph type="dt" sz="half" idx="10"/>
          </p:nvPr>
        </p:nvSpPr>
        <p:spPr/>
        <p:txBody>
          <a:bodyPr/>
          <a:lstStyle>
            <a:lvl1pPr>
              <a:defRPr/>
            </a:lvl1pPr>
          </a:lstStyle>
          <a:p>
            <a:pPr>
              <a:defRPr/>
            </a:pPr>
            <a:fld id="{AEB3A99B-DEC9-4B73-B905-B2810C9791E2}" type="datetimeFigureOut">
              <a:rPr lang="en-GB"/>
              <a:pPr>
                <a:defRPr/>
              </a:pPr>
              <a:t>07/05/2020</a:t>
            </a:fld>
            <a:endParaRPr lang="en-GB" dirty="0"/>
          </a:p>
        </p:txBody>
      </p:sp>
      <p:sp>
        <p:nvSpPr>
          <p:cNvPr id="4" name="Footer Placeholder 4">
            <a:extLst>
              <a:ext uri="{FF2B5EF4-FFF2-40B4-BE49-F238E27FC236}">
                <a16:creationId xmlns:a16="http://schemas.microsoft.com/office/drawing/2014/main" id="{D794CFD5-F767-4D33-82DF-CCE9F1D31FD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BAB86472-FE29-4FC2-95FA-F8163F9D4B33}"/>
              </a:ext>
            </a:extLst>
          </p:cNvPr>
          <p:cNvSpPr>
            <a:spLocks noGrp="1"/>
          </p:cNvSpPr>
          <p:nvPr>
            <p:ph type="sldNum" sz="quarter" idx="12"/>
          </p:nvPr>
        </p:nvSpPr>
        <p:spPr/>
        <p:txBody>
          <a:bodyPr/>
          <a:lstStyle>
            <a:lvl1pPr>
              <a:defRPr/>
            </a:lvl1pPr>
          </a:lstStyle>
          <a:p>
            <a:fld id="{7C63DFAB-ACDA-44EF-97DD-275F838F1A4C}" type="slidenum">
              <a:rPr lang="en-GB" altLang="en-US"/>
              <a:pPr/>
              <a:t>‹#›</a:t>
            </a:fld>
            <a:endParaRPr lang="en-GB" altLang="en-US"/>
          </a:p>
        </p:txBody>
      </p:sp>
    </p:spTree>
    <p:extLst>
      <p:ext uri="{BB962C8B-B14F-4D97-AF65-F5344CB8AC3E}">
        <p14:creationId xmlns:p14="http://schemas.microsoft.com/office/powerpoint/2010/main" val="175088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2C9C5FA-D066-483C-9BF2-0084F06CC4D7}"/>
              </a:ext>
            </a:extLst>
          </p:cNvPr>
          <p:cNvSpPr>
            <a:spLocks noGrp="1"/>
          </p:cNvSpPr>
          <p:nvPr>
            <p:ph type="dt" sz="half" idx="10"/>
          </p:nvPr>
        </p:nvSpPr>
        <p:spPr/>
        <p:txBody>
          <a:bodyPr/>
          <a:lstStyle>
            <a:lvl1pPr>
              <a:defRPr/>
            </a:lvl1pPr>
          </a:lstStyle>
          <a:p>
            <a:pPr>
              <a:defRPr/>
            </a:pPr>
            <a:fld id="{ABBC8C5F-2256-4564-BCB3-CD7BDC8E9E2A}" type="datetimeFigureOut">
              <a:rPr lang="en-GB"/>
              <a:pPr>
                <a:defRPr/>
              </a:pPr>
              <a:t>07/05/2020</a:t>
            </a:fld>
            <a:endParaRPr lang="en-GB" dirty="0"/>
          </a:p>
        </p:txBody>
      </p:sp>
      <p:sp>
        <p:nvSpPr>
          <p:cNvPr id="3" name="Footer Placeholder 4">
            <a:extLst>
              <a:ext uri="{FF2B5EF4-FFF2-40B4-BE49-F238E27FC236}">
                <a16:creationId xmlns:a16="http://schemas.microsoft.com/office/drawing/2014/main" id="{F8DDD3E1-8088-4EDA-8B93-B65694AE12EE}"/>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D6BB710F-5AFF-4731-9981-BAC1EB54B775}"/>
              </a:ext>
            </a:extLst>
          </p:cNvPr>
          <p:cNvSpPr>
            <a:spLocks noGrp="1"/>
          </p:cNvSpPr>
          <p:nvPr>
            <p:ph type="sldNum" sz="quarter" idx="12"/>
          </p:nvPr>
        </p:nvSpPr>
        <p:spPr/>
        <p:txBody>
          <a:bodyPr/>
          <a:lstStyle>
            <a:lvl1pPr>
              <a:defRPr/>
            </a:lvl1pPr>
          </a:lstStyle>
          <a:p>
            <a:fld id="{40BEA712-E4DB-4B72-BE6F-0039B0A77710}" type="slidenum">
              <a:rPr lang="en-GB" altLang="en-US"/>
              <a:pPr/>
              <a:t>‹#›</a:t>
            </a:fld>
            <a:endParaRPr lang="en-GB" altLang="en-US"/>
          </a:p>
        </p:txBody>
      </p:sp>
    </p:spTree>
    <p:extLst>
      <p:ext uri="{BB962C8B-B14F-4D97-AF65-F5344CB8AC3E}">
        <p14:creationId xmlns:p14="http://schemas.microsoft.com/office/powerpoint/2010/main" val="731650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A95095B-F5B2-43E3-B363-17C4B1D235E8}"/>
              </a:ext>
            </a:extLst>
          </p:cNvPr>
          <p:cNvSpPr>
            <a:spLocks noGrp="1"/>
          </p:cNvSpPr>
          <p:nvPr>
            <p:ph type="dt" sz="half" idx="10"/>
          </p:nvPr>
        </p:nvSpPr>
        <p:spPr/>
        <p:txBody>
          <a:bodyPr/>
          <a:lstStyle>
            <a:lvl1pPr>
              <a:defRPr/>
            </a:lvl1pPr>
          </a:lstStyle>
          <a:p>
            <a:pPr>
              <a:defRPr/>
            </a:pPr>
            <a:fld id="{A3399DE9-162E-49B4-BA68-7C48F45C1B58}" type="datetimeFigureOut">
              <a:rPr lang="en-GB"/>
              <a:pPr>
                <a:defRPr/>
              </a:pPr>
              <a:t>07/05/2020</a:t>
            </a:fld>
            <a:endParaRPr lang="en-GB" dirty="0"/>
          </a:p>
        </p:txBody>
      </p:sp>
      <p:sp>
        <p:nvSpPr>
          <p:cNvPr id="6" name="Footer Placeholder 4">
            <a:extLst>
              <a:ext uri="{FF2B5EF4-FFF2-40B4-BE49-F238E27FC236}">
                <a16:creationId xmlns:a16="http://schemas.microsoft.com/office/drawing/2014/main" id="{C976F7EB-2710-417E-BF30-7F768748320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F043AB2A-702E-48EF-AD6E-D88095E309BA}"/>
              </a:ext>
            </a:extLst>
          </p:cNvPr>
          <p:cNvSpPr>
            <a:spLocks noGrp="1"/>
          </p:cNvSpPr>
          <p:nvPr>
            <p:ph type="sldNum" sz="quarter" idx="12"/>
          </p:nvPr>
        </p:nvSpPr>
        <p:spPr/>
        <p:txBody>
          <a:bodyPr/>
          <a:lstStyle>
            <a:lvl1pPr>
              <a:defRPr/>
            </a:lvl1pPr>
          </a:lstStyle>
          <a:p>
            <a:fld id="{64B9F51C-0CA7-49FD-9047-E2E71573E9AB}" type="slidenum">
              <a:rPr lang="en-GB" altLang="en-US"/>
              <a:pPr/>
              <a:t>‹#›</a:t>
            </a:fld>
            <a:endParaRPr lang="en-GB" altLang="en-US"/>
          </a:p>
        </p:txBody>
      </p:sp>
    </p:spTree>
    <p:extLst>
      <p:ext uri="{BB962C8B-B14F-4D97-AF65-F5344CB8AC3E}">
        <p14:creationId xmlns:p14="http://schemas.microsoft.com/office/powerpoint/2010/main" val="3894820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5FF5D50-EEA4-49B6-9C63-A21E4EF67935}"/>
              </a:ext>
            </a:extLst>
          </p:cNvPr>
          <p:cNvSpPr>
            <a:spLocks noGrp="1"/>
          </p:cNvSpPr>
          <p:nvPr>
            <p:ph type="dt" sz="half" idx="10"/>
          </p:nvPr>
        </p:nvSpPr>
        <p:spPr/>
        <p:txBody>
          <a:bodyPr/>
          <a:lstStyle>
            <a:lvl1pPr>
              <a:defRPr/>
            </a:lvl1pPr>
          </a:lstStyle>
          <a:p>
            <a:pPr>
              <a:defRPr/>
            </a:pPr>
            <a:fld id="{7115DEB8-9260-412D-9086-37E46C5169F0}" type="datetimeFigureOut">
              <a:rPr lang="en-GB"/>
              <a:pPr>
                <a:defRPr/>
              </a:pPr>
              <a:t>07/05/2020</a:t>
            </a:fld>
            <a:endParaRPr lang="en-GB" dirty="0"/>
          </a:p>
        </p:txBody>
      </p:sp>
      <p:sp>
        <p:nvSpPr>
          <p:cNvPr id="6" name="Footer Placeholder 4">
            <a:extLst>
              <a:ext uri="{FF2B5EF4-FFF2-40B4-BE49-F238E27FC236}">
                <a16:creationId xmlns:a16="http://schemas.microsoft.com/office/drawing/2014/main" id="{47856263-3DB1-454E-A451-0F0018C3120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C1EDC5B-03CC-45AB-BC0B-CDEF11450A4B}"/>
              </a:ext>
            </a:extLst>
          </p:cNvPr>
          <p:cNvSpPr>
            <a:spLocks noGrp="1"/>
          </p:cNvSpPr>
          <p:nvPr>
            <p:ph type="sldNum" sz="quarter" idx="12"/>
          </p:nvPr>
        </p:nvSpPr>
        <p:spPr/>
        <p:txBody>
          <a:bodyPr/>
          <a:lstStyle>
            <a:lvl1pPr>
              <a:defRPr/>
            </a:lvl1pPr>
          </a:lstStyle>
          <a:p>
            <a:fld id="{7E4BDDFA-FB6B-41C9-BCD2-0CF6D94980AC}" type="slidenum">
              <a:rPr lang="en-GB" altLang="en-US"/>
              <a:pPr/>
              <a:t>‹#›</a:t>
            </a:fld>
            <a:endParaRPr lang="en-GB" altLang="en-US"/>
          </a:p>
        </p:txBody>
      </p:sp>
    </p:spTree>
    <p:extLst>
      <p:ext uri="{BB962C8B-B14F-4D97-AF65-F5344CB8AC3E}">
        <p14:creationId xmlns:p14="http://schemas.microsoft.com/office/powerpoint/2010/main" val="62296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CE224C-E76D-4A55-8FCE-9C827AA4221F}"/>
              </a:ext>
            </a:extLst>
          </p:cNvPr>
          <p:cNvSpPr>
            <a:spLocks noGrp="1"/>
          </p:cNvSpPr>
          <p:nvPr>
            <p:ph type="dt" sz="half" idx="10"/>
          </p:nvPr>
        </p:nvSpPr>
        <p:spPr/>
        <p:txBody>
          <a:bodyPr/>
          <a:lstStyle>
            <a:lvl1pPr>
              <a:defRPr/>
            </a:lvl1pPr>
          </a:lstStyle>
          <a:p>
            <a:pPr>
              <a:defRPr/>
            </a:pPr>
            <a:fld id="{4E7F75A3-D2E4-41E6-A7B9-AA78CFB32A3B}" type="datetimeFigureOut">
              <a:rPr lang="en-GB"/>
              <a:pPr>
                <a:defRPr/>
              </a:pPr>
              <a:t>07/05/2020</a:t>
            </a:fld>
            <a:endParaRPr lang="en-GB" dirty="0"/>
          </a:p>
        </p:txBody>
      </p:sp>
      <p:sp>
        <p:nvSpPr>
          <p:cNvPr id="5" name="Footer Placeholder 4">
            <a:extLst>
              <a:ext uri="{FF2B5EF4-FFF2-40B4-BE49-F238E27FC236}">
                <a16:creationId xmlns:a16="http://schemas.microsoft.com/office/drawing/2014/main" id="{CB4749C7-09E6-49DB-ACE3-030BCCAA27F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9DEB29-D154-4CA7-8AE5-19A747B8F5C3}"/>
              </a:ext>
            </a:extLst>
          </p:cNvPr>
          <p:cNvSpPr>
            <a:spLocks noGrp="1"/>
          </p:cNvSpPr>
          <p:nvPr>
            <p:ph type="sldNum" sz="quarter" idx="12"/>
          </p:nvPr>
        </p:nvSpPr>
        <p:spPr/>
        <p:txBody>
          <a:bodyPr/>
          <a:lstStyle>
            <a:lvl1pPr>
              <a:defRPr/>
            </a:lvl1pPr>
          </a:lstStyle>
          <a:p>
            <a:fld id="{25F8F99D-F0F4-4688-BCF6-5BB349CC9D58}" type="slidenum">
              <a:rPr lang="en-GB" altLang="en-US"/>
              <a:pPr/>
              <a:t>‹#›</a:t>
            </a:fld>
            <a:endParaRPr lang="en-GB" altLang="en-US"/>
          </a:p>
        </p:txBody>
      </p:sp>
    </p:spTree>
    <p:extLst>
      <p:ext uri="{BB962C8B-B14F-4D97-AF65-F5344CB8AC3E}">
        <p14:creationId xmlns:p14="http://schemas.microsoft.com/office/powerpoint/2010/main" val="254627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7FEA2-459A-4A2C-B456-A993B285DC19}"/>
              </a:ext>
            </a:extLst>
          </p:cNvPr>
          <p:cNvSpPr>
            <a:spLocks noGrp="1"/>
          </p:cNvSpPr>
          <p:nvPr>
            <p:ph type="dt" sz="half" idx="10"/>
          </p:nvPr>
        </p:nvSpPr>
        <p:spPr/>
        <p:txBody>
          <a:bodyPr/>
          <a:lstStyle>
            <a:lvl1pPr>
              <a:defRPr/>
            </a:lvl1pPr>
          </a:lstStyle>
          <a:p>
            <a:pPr>
              <a:defRPr/>
            </a:pPr>
            <a:fld id="{33E4317E-A29A-47B1-A98A-F44653A6AAE9}" type="datetimeFigureOut">
              <a:rPr lang="en-GB"/>
              <a:pPr>
                <a:defRPr/>
              </a:pPr>
              <a:t>07/05/2020</a:t>
            </a:fld>
            <a:endParaRPr lang="en-GB" dirty="0"/>
          </a:p>
        </p:txBody>
      </p:sp>
      <p:sp>
        <p:nvSpPr>
          <p:cNvPr id="5" name="Footer Placeholder 4">
            <a:extLst>
              <a:ext uri="{FF2B5EF4-FFF2-40B4-BE49-F238E27FC236}">
                <a16:creationId xmlns:a16="http://schemas.microsoft.com/office/drawing/2014/main" id="{9BC0B9B4-6952-4B5B-A954-6AAAF8E42D9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7F1D1DF-30B2-4346-BEFA-0F2D91027862}"/>
              </a:ext>
            </a:extLst>
          </p:cNvPr>
          <p:cNvSpPr>
            <a:spLocks noGrp="1"/>
          </p:cNvSpPr>
          <p:nvPr>
            <p:ph type="sldNum" sz="quarter" idx="12"/>
          </p:nvPr>
        </p:nvSpPr>
        <p:spPr/>
        <p:txBody>
          <a:bodyPr/>
          <a:lstStyle>
            <a:lvl1pPr>
              <a:defRPr/>
            </a:lvl1pPr>
          </a:lstStyle>
          <a:p>
            <a:fld id="{69C012CC-0B7D-4B81-B6BC-EA4A9D4228DD}" type="slidenum">
              <a:rPr lang="en-GB" altLang="en-US"/>
              <a:pPr/>
              <a:t>‹#›</a:t>
            </a:fld>
            <a:endParaRPr lang="en-GB" altLang="en-US"/>
          </a:p>
        </p:txBody>
      </p:sp>
    </p:spTree>
    <p:extLst>
      <p:ext uri="{BB962C8B-B14F-4D97-AF65-F5344CB8AC3E}">
        <p14:creationId xmlns:p14="http://schemas.microsoft.com/office/powerpoint/2010/main" val="2652970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DAB2B89-66C3-4629-9F62-F85BDAAECF8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8FB58F51-C4CD-4C83-A1D5-6E45374F321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18419EA8-331F-462F-8668-8A0EAD9ECA8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3CBF410E-21A1-4E4B-891F-21CDE3A77625}" type="datetimeFigureOut">
              <a:rPr lang="en-GB"/>
              <a:pPr>
                <a:defRPr/>
              </a:pPr>
              <a:t>07/05/2020</a:t>
            </a:fld>
            <a:endParaRPr lang="en-GB" dirty="0"/>
          </a:p>
        </p:txBody>
      </p:sp>
      <p:sp>
        <p:nvSpPr>
          <p:cNvPr id="5" name="Footer Placeholder 4">
            <a:extLst>
              <a:ext uri="{FF2B5EF4-FFF2-40B4-BE49-F238E27FC236}">
                <a16:creationId xmlns:a16="http://schemas.microsoft.com/office/drawing/2014/main" id="{719CFC93-D859-4EF3-9148-5381B49EE35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smtClean="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29D5622C-49E6-4BE7-A273-7EF71F55F83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4E6C5AA7-8118-4B5F-9916-91FAF31CC8BA}"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eveningnews24.co.uk/news/norfolk_a11_dualling_starts_next_week_1_1086309"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hyperlink" Target="https://www.google.co.uk/search?hl=en&amp;q=define%3A+deprivation&amp;met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slide" Target="slide23.xml"/><Relationship Id="rId7" Type="http://schemas.openxmlformats.org/officeDocument/2006/relationships/slide" Target="slide22.xml"/><Relationship Id="rId2" Type="http://schemas.openxmlformats.org/officeDocument/2006/relationships/image" Target="../media/image29.emf"/><Relationship Id="rId1" Type="http://schemas.openxmlformats.org/officeDocument/2006/relationships/slideLayout" Target="../slideLayouts/slideLayout2.xml"/><Relationship Id="rId6" Type="http://schemas.openxmlformats.org/officeDocument/2006/relationships/slide" Target="slide26.xml"/><Relationship Id="rId5" Type="http://schemas.openxmlformats.org/officeDocument/2006/relationships/slide" Target="slide24.xml"/><Relationship Id="rId10" Type="http://schemas.openxmlformats.org/officeDocument/2006/relationships/slide" Target="slide29.xml"/><Relationship Id="rId4" Type="http://schemas.openxmlformats.org/officeDocument/2006/relationships/slide" Target="slide25.xml"/><Relationship Id="rId9" Type="http://schemas.openxmlformats.org/officeDocument/2006/relationships/slide" Target="slide2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 Target="slide2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hyperlink" Target="http://www.shakespearesglobe.com/about-us" TargetMode="Externa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essentiallylaura.com/wp-content/uploads/2011/10/l11_8.jpg">
            <a:extLst>
              <a:ext uri="{FF2B5EF4-FFF2-40B4-BE49-F238E27FC236}">
                <a16:creationId xmlns:a16="http://schemas.microsoft.com/office/drawing/2014/main" id="{12566967-8091-44CE-8E87-932AC774E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738"/>
            <a:ext cx="9144000" cy="693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1">
            <a:extLst>
              <a:ext uri="{FF2B5EF4-FFF2-40B4-BE49-F238E27FC236}">
                <a16:creationId xmlns:a16="http://schemas.microsoft.com/office/drawing/2014/main" id="{8BCDB956-B395-4A80-A1A2-303EBDC0CB56}"/>
              </a:ext>
            </a:extLst>
          </p:cNvPr>
          <p:cNvSpPr>
            <a:spLocks noGrp="1"/>
          </p:cNvSpPr>
          <p:nvPr>
            <p:ph type="ctrTitle"/>
          </p:nvPr>
        </p:nvSpPr>
        <p:spPr>
          <a:xfrm>
            <a:off x="1763713" y="-60325"/>
            <a:ext cx="7772400" cy="1470025"/>
          </a:xfrm>
        </p:spPr>
        <p:txBody>
          <a:bodyPr/>
          <a:lstStyle/>
          <a:p>
            <a:r>
              <a:rPr lang="en-GB" altLang="en-US" b="1">
                <a:solidFill>
                  <a:schemeClr val="bg1"/>
                </a:solidFill>
              </a:rPr>
              <a:t>Visit to London!</a:t>
            </a:r>
          </a:p>
        </p:txBody>
      </p:sp>
      <p:sp>
        <p:nvSpPr>
          <p:cNvPr id="2052" name="Subtitle 2">
            <a:extLst>
              <a:ext uri="{FF2B5EF4-FFF2-40B4-BE49-F238E27FC236}">
                <a16:creationId xmlns:a16="http://schemas.microsoft.com/office/drawing/2014/main" id="{3215431E-F184-41BE-B380-E59FE0D140A2}"/>
              </a:ext>
            </a:extLst>
          </p:cNvPr>
          <p:cNvSpPr>
            <a:spLocks noGrp="1"/>
          </p:cNvSpPr>
          <p:nvPr>
            <p:ph type="subTitle" idx="1"/>
          </p:nvPr>
        </p:nvSpPr>
        <p:spPr>
          <a:xfrm>
            <a:off x="3175" y="6308725"/>
            <a:ext cx="4352925" cy="433388"/>
          </a:xfrm>
        </p:spPr>
        <p:txBody>
          <a:bodyPr/>
          <a:lstStyle/>
          <a:p>
            <a:r>
              <a:rPr lang="en-GB" altLang="en-US" sz="2000" b="1" dirty="0" err="1">
                <a:solidFill>
                  <a:schemeClr val="bg1"/>
                </a:solidFill>
              </a:rPr>
              <a:t>K.Rackley</a:t>
            </a:r>
            <a:r>
              <a:rPr lang="en-GB" altLang="en-US" sz="2000" b="1" dirty="0">
                <a:solidFill>
                  <a:schemeClr val="bg1"/>
                </a:solidFill>
              </a:rPr>
              <a:t> (FEHS 2012)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CD586D75-3208-4327-A897-0F414E7AE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2163" y="3789363"/>
            <a:ext cx="2925762"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Title 1">
            <a:extLst>
              <a:ext uri="{FF2B5EF4-FFF2-40B4-BE49-F238E27FC236}">
                <a16:creationId xmlns:a16="http://schemas.microsoft.com/office/drawing/2014/main" id="{B373659F-992D-41E3-9D22-195E433030CE}"/>
              </a:ext>
            </a:extLst>
          </p:cNvPr>
          <p:cNvSpPr>
            <a:spLocks noGrp="1"/>
          </p:cNvSpPr>
          <p:nvPr>
            <p:ph type="title"/>
          </p:nvPr>
        </p:nvSpPr>
        <p:spPr/>
        <p:txBody>
          <a:bodyPr/>
          <a:lstStyle/>
          <a:p>
            <a:r>
              <a:rPr lang="en-GB" altLang="en-US"/>
              <a:t>Instructions</a:t>
            </a:r>
          </a:p>
        </p:txBody>
      </p:sp>
      <p:sp>
        <p:nvSpPr>
          <p:cNvPr id="3" name="Content Placeholder 2">
            <a:extLst>
              <a:ext uri="{FF2B5EF4-FFF2-40B4-BE49-F238E27FC236}">
                <a16:creationId xmlns:a16="http://schemas.microsoft.com/office/drawing/2014/main" id="{AC37EFAA-FE97-44F7-BCAA-BCB74F9B8D23}"/>
              </a:ext>
            </a:extLst>
          </p:cNvPr>
          <p:cNvSpPr>
            <a:spLocks noGrp="1"/>
          </p:cNvSpPr>
          <p:nvPr>
            <p:ph idx="1"/>
          </p:nvPr>
        </p:nvSpPr>
        <p:spPr>
          <a:xfrm>
            <a:off x="468313" y="1412875"/>
            <a:ext cx="8229600" cy="4525963"/>
          </a:xfrm>
        </p:spPr>
        <p:txBody>
          <a:bodyPr rtlCol="0">
            <a:normAutofit lnSpcReduction="10000"/>
          </a:bodyPr>
          <a:lstStyle/>
          <a:p>
            <a:pPr marL="0" indent="0" fontAlgn="auto">
              <a:spcAft>
                <a:spcPts val="0"/>
              </a:spcAft>
              <a:buFont typeface="Arial" panose="020B0604020202020204" pitchFamily="34" charset="0"/>
              <a:buNone/>
              <a:defRPr/>
            </a:pPr>
            <a:r>
              <a:rPr lang="en-GB" sz="2000" dirty="0"/>
              <a:t>Sorry you couldn’t come with us on the trip! However, I hope that this virtual tour will give you a sense of what we got up to! This work will be useful in your end of Unit assessment!</a:t>
            </a:r>
          </a:p>
          <a:p>
            <a:pPr marL="0" indent="0" fontAlgn="auto">
              <a:spcAft>
                <a:spcPts val="0"/>
              </a:spcAft>
              <a:buFont typeface="Arial" panose="020B0604020202020204" pitchFamily="34" charset="0"/>
              <a:buNone/>
              <a:defRPr/>
            </a:pPr>
            <a:endParaRPr lang="en-GB" sz="2000" dirty="0"/>
          </a:p>
          <a:p>
            <a:pPr marL="0" indent="0" fontAlgn="auto">
              <a:spcAft>
                <a:spcPts val="0"/>
              </a:spcAft>
              <a:buFont typeface="Arial" panose="020B0604020202020204" pitchFamily="34" charset="0"/>
              <a:buNone/>
              <a:defRPr/>
            </a:pPr>
            <a:r>
              <a:rPr lang="en-GB" sz="2000" dirty="0"/>
              <a:t>Simply follow the slide-show through to the end, following the instructions carefully as you go along! The questions that you </a:t>
            </a:r>
            <a:r>
              <a:rPr lang="en-GB" sz="2000" u="sng" dirty="0"/>
              <a:t>must answer in full sentences</a:t>
            </a:r>
            <a:r>
              <a:rPr lang="en-GB" sz="2000" dirty="0"/>
              <a:t> have numbers like this: (2).</a:t>
            </a:r>
          </a:p>
          <a:p>
            <a:pPr marL="0" indent="0" fontAlgn="auto">
              <a:spcAft>
                <a:spcPts val="0"/>
              </a:spcAft>
              <a:buFont typeface="Arial" panose="020B0604020202020204" pitchFamily="34" charset="0"/>
              <a:buNone/>
              <a:defRPr/>
            </a:pPr>
            <a:endParaRPr lang="en-GB" sz="2000" dirty="0"/>
          </a:p>
          <a:p>
            <a:pPr marL="0" indent="0" fontAlgn="auto">
              <a:spcAft>
                <a:spcPts val="0"/>
              </a:spcAft>
              <a:buFont typeface="Arial" panose="020B0604020202020204" pitchFamily="34" charset="0"/>
              <a:buNone/>
              <a:defRPr/>
            </a:pPr>
            <a:r>
              <a:rPr lang="en-GB" sz="2000" i="1" dirty="0"/>
              <a:t>You will need:</a:t>
            </a:r>
          </a:p>
          <a:p>
            <a:pPr fontAlgn="auto">
              <a:spcAft>
                <a:spcPts val="0"/>
              </a:spcAft>
              <a:defRPr/>
            </a:pPr>
            <a:r>
              <a:rPr lang="en-GB" sz="2000" i="1" dirty="0"/>
              <a:t>Your exercise book</a:t>
            </a:r>
          </a:p>
          <a:p>
            <a:pPr fontAlgn="auto">
              <a:spcAft>
                <a:spcPts val="0"/>
              </a:spcAft>
              <a:defRPr/>
            </a:pPr>
            <a:r>
              <a:rPr lang="en-GB" sz="2000" i="1" dirty="0"/>
              <a:t>Pen and pencil</a:t>
            </a:r>
          </a:p>
          <a:p>
            <a:pPr fontAlgn="auto">
              <a:spcAft>
                <a:spcPts val="0"/>
              </a:spcAft>
              <a:defRPr/>
            </a:pPr>
            <a:r>
              <a:rPr lang="en-GB" sz="2000" i="1" dirty="0"/>
              <a:t>Colouring pencils/pens</a:t>
            </a:r>
          </a:p>
          <a:p>
            <a:pPr fontAlgn="auto">
              <a:spcAft>
                <a:spcPts val="0"/>
              </a:spcAft>
              <a:defRPr/>
            </a:pPr>
            <a:r>
              <a:rPr lang="en-GB" sz="2000" i="1" dirty="0"/>
              <a:t>A map of St Katharine’s Dock (teacher will provide)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B051EB50-7F4D-49DD-9995-63474DECCF33}"/>
              </a:ext>
            </a:extLst>
          </p:cNvPr>
          <p:cNvSpPr>
            <a:spLocks noGrp="1"/>
          </p:cNvSpPr>
          <p:nvPr>
            <p:ph type="title"/>
          </p:nvPr>
        </p:nvSpPr>
        <p:spPr/>
        <p:txBody>
          <a:bodyPr/>
          <a:lstStyle/>
          <a:p>
            <a:endParaRPr lang="en-GB" altLang="en-US"/>
          </a:p>
        </p:txBody>
      </p:sp>
      <p:sp>
        <p:nvSpPr>
          <p:cNvPr id="4099" name="Content Placeholder 2">
            <a:extLst>
              <a:ext uri="{FF2B5EF4-FFF2-40B4-BE49-F238E27FC236}">
                <a16:creationId xmlns:a16="http://schemas.microsoft.com/office/drawing/2014/main" id="{57A180D2-F440-4606-B97E-4DEC5487C662}"/>
              </a:ext>
            </a:extLst>
          </p:cNvPr>
          <p:cNvSpPr>
            <a:spLocks noGrp="1"/>
          </p:cNvSpPr>
          <p:nvPr>
            <p:ph idx="1"/>
          </p:nvPr>
        </p:nvSpPr>
        <p:spPr/>
        <p:txBody>
          <a:bodyPr/>
          <a:lstStyle/>
          <a:p>
            <a:endParaRPr lang="en-GB" altLang="en-US"/>
          </a:p>
        </p:txBody>
      </p:sp>
      <p:pic>
        <p:nvPicPr>
          <p:cNvPr id="4100" name="Picture 2">
            <a:extLst>
              <a:ext uri="{FF2B5EF4-FFF2-40B4-BE49-F238E27FC236}">
                <a16:creationId xmlns:a16="http://schemas.microsoft.com/office/drawing/2014/main" id="{C45C3C2F-1D4D-4F63-9E2F-6F26150B1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1349"/>
          <a:stretch>
            <a:fillRect/>
          </a:stretch>
        </p:blipFill>
        <p:spPr bwMode="auto">
          <a:xfrm>
            <a:off x="0" y="0"/>
            <a:ext cx="91440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3">
            <a:extLst>
              <a:ext uri="{FF2B5EF4-FFF2-40B4-BE49-F238E27FC236}">
                <a16:creationId xmlns:a16="http://schemas.microsoft.com/office/drawing/2014/main" id="{81AB78FE-45E0-42D8-90F6-F26CC80B2F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76250"/>
            <a:ext cx="4176713"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a:extLst>
              <a:ext uri="{FF2B5EF4-FFF2-40B4-BE49-F238E27FC236}">
                <a16:creationId xmlns:a16="http://schemas.microsoft.com/office/drawing/2014/main" id="{A6EC9CC7-60A0-4E76-95B0-D032329639F1}"/>
              </a:ext>
            </a:extLst>
          </p:cNvPr>
          <p:cNvCxnSpPr>
            <a:stCxn id="4101" idx="3"/>
          </p:cNvCxnSpPr>
          <p:nvPr/>
        </p:nvCxnSpPr>
        <p:spPr>
          <a:xfrm flipV="1">
            <a:off x="4427538" y="620713"/>
            <a:ext cx="3457575" cy="11318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3A1CC10A-CB74-4441-BAF4-53D9EC65B9DF}"/>
              </a:ext>
            </a:extLst>
          </p:cNvPr>
          <p:cNvSpPr txBox="1"/>
          <p:nvPr/>
        </p:nvSpPr>
        <p:spPr>
          <a:xfrm>
            <a:off x="5795963" y="3429000"/>
            <a:ext cx="2879725" cy="2862263"/>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fontAlgn="auto">
              <a:spcBef>
                <a:spcPts val="0"/>
              </a:spcBef>
              <a:spcAft>
                <a:spcPts val="0"/>
              </a:spcAft>
              <a:defRPr/>
            </a:pPr>
            <a:r>
              <a:rPr lang="en-GB" b="1" dirty="0"/>
              <a:t>OFF WE GO!</a:t>
            </a:r>
          </a:p>
          <a:p>
            <a:pPr fontAlgn="auto">
              <a:spcBef>
                <a:spcPts val="0"/>
              </a:spcBef>
              <a:spcAft>
                <a:spcPts val="0"/>
              </a:spcAft>
              <a:defRPr/>
            </a:pPr>
            <a:endParaRPr lang="en-GB" dirty="0"/>
          </a:p>
          <a:p>
            <a:pPr fontAlgn="auto">
              <a:spcBef>
                <a:spcPts val="0"/>
              </a:spcBef>
              <a:spcAft>
                <a:spcPts val="0"/>
              </a:spcAft>
              <a:defRPr/>
            </a:pPr>
            <a:r>
              <a:rPr lang="en-GB" dirty="0"/>
              <a:t>We are still around 100 miles out but London is already sign posted where the A47 and A11 meet! Have a think why so! </a:t>
            </a:r>
          </a:p>
          <a:p>
            <a:pPr fontAlgn="auto">
              <a:spcBef>
                <a:spcPts val="0"/>
              </a:spcBef>
              <a:spcAft>
                <a:spcPts val="0"/>
              </a:spcAft>
              <a:defRPr/>
            </a:pPr>
            <a:endParaRPr lang="en-GB" dirty="0"/>
          </a:p>
          <a:p>
            <a:pPr fontAlgn="auto">
              <a:spcBef>
                <a:spcPts val="0"/>
              </a:spcBef>
              <a:spcAft>
                <a:spcPts val="0"/>
              </a:spcAft>
              <a:defRPr/>
            </a:pPr>
            <a:r>
              <a:rPr lang="en-GB" dirty="0"/>
              <a:t>London has a large </a:t>
            </a:r>
            <a:r>
              <a:rPr lang="en-GB" b="1" dirty="0"/>
              <a:t>sphere of influence.</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3E591B73-1401-4B2A-9BCC-36C3A6B9706F}"/>
              </a:ext>
            </a:extLst>
          </p:cNvPr>
          <p:cNvSpPr>
            <a:spLocks noGrp="1"/>
          </p:cNvSpPr>
          <p:nvPr>
            <p:ph type="title"/>
          </p:nvPr>
        </p:nvSpPr>
        <p:spPr/>
        <p:txBody>
          <a:bodyPr/>
          <a:lstStyle/>
          <a:p>
            <a:endParaRPr lang="en-GB" altLang="en-US"/>
          </a:p>
        </p:txBody>
      </p:sp>
      <p:sp>
        <p:nvSpPr>
          <p:cNvPr id="5123" name="Content Placeholder 2">
            <a:extLst>
              <a:ext uri="{FF2B5EF4-FFF2-40B4-BE49-F238E27FC236}">
                <a16:creationId xmlns:a16="http://schemas.microsoft.com/office/drawing/2014/main" id="{EAE3C76C-6F94-44B3-8CD4-F92D3A59D778}"/>
              </a:ext>
            </a:extLst>
          </p:cNvPr>
          <p:cNvSpPr>
            <a:spLocks noGrp="1"/>
          </p:cNvSpPr>
          <p:nvPr>
            <p:ph idx="1"/>
          </p:nvPr>
        </p:nvSpPr>
        <p:spPr/>
        <p:txBody>
          <a:bodyPr/>
          <a:lstStyle/>
          <a:p>
            <a:endParaRPr lang="en-GB" altLang="en-US"/>
          </a:p>
        </p:txBody>
      </p:sp>
      <p:pic>
        <p:nvPicPr>
          <p:cNvPr id="5124" name="Picture 2">
            <a:extLst>
              <a:ext uri="{FF2B5EF4-FFF2-40B4-BE49-F238E27FC236}">
                <a16:creationId xmlns:a16="http://schemas.microsoft.com/office/drawing/2014/main" id="{82386CF0-688B-4586-ABB2-D1043F791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1349"/>
          <a:stretch>
            <a:fillRect/>
          </a:stretch>
        </p:blipFill>
        <p:spPr bwMode="auto">
          <a:xfrm>
            <a:off x="0" y="0"/>
            <a:ext cx="91440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a:extLst>
              <a:ext uri="{FF2B5EF4-FFF2-40B4-BE49-F238E27FC236}">
                <a16:creationId xmlns:a16="http://schemas.microsoft.com/office/drawing/2014/main" id="{124ACE74-EABD-4E44-B421-42D658EF9A2E}"/>
              </a:ext>
            </a:extLst>
          </p:cNvPr>
          <p:cNvCxnSpPr/>
          <p:nvPr/>
        </p:nvCxnSpPr>
        <p:spPr>
          <a:xfrm>
            <a:off x="4427538" y="1752600"/>
            <a:ext cx="1368425" cy="920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AAD3931D-0F56-46C2-B4DB-55EC45CF9816}"/>
              </a:ext>
            </a:extLst>
          </p:cNvPr>
          <p:cNvSpPr txBox="1"/>
          <p:nvPr/>
        </p:nvSpPr>
        <p:spPr>
          <a:xfrm>
            <a:off x="4932363" y="2924175"/>
            <a:ext cx="4032250" cy="317023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defRPr/>
            </a:pPr>
            <a:r>
              <a:rPr lang="en-GB" b="1" dirty="0"/>
              <a:t>TRAFFIC JAM!</a:t>
            </a:r>
          </a:p>
          <a:p>
            <a:pPr fontAlgn="auto">
              <a:spcBef>
                <a:spcPts val="0"/>
              </a:spcBef>
              <a:spcAft>
                <a:spcPts val="0"/>
              </a:spcAft>
              <a:defRPr/>
            </a:pPr>
            <a:endParaRPr lang="en-GB" dirty="0"/>
          </a:p>
          <a:p>
            <a:pPr fontAlgn="auto">
              <a:spcBef>
                <a:spcPts val="0"/>
              </a:spcBef>
              <a:spcAft>
                <a:spcPts val="0"/>
              </a:spcAft>
              <a:defRPr/>
            </a:pPr>
            <a:r>
              <a:rPr lang="en-GB" sz="1400" dirty="0"/>
              <a:t>Oh no this has slowed us down a bit. The A11 is only </a:t>
            </a:r>
            <a:r>
              <a:rPr lang="en-GB" sz="1400" b="1" dirty="0"/>
              <a:t>single carriageway </a:t>
            </a:r>
            <a:r>
              <a:rPr lang="en-GB" sz="1400" dirty="0"/>
              <a:t>through here.</a:t>
            </a:r>
          </a:p>
          <a:p>
            <a:pPr fontAlgn="auto">
              <a:spcBef>
                <a:spcPts val="0"/>
              </a:spcBef>
              <a:spcAft>
                <a:spcPts val="0"/>
              </a:spcAft>
              <a:defRPr/>
            </a:pPr>
            <a:endParaRPr lang="en-GB" dirty="0"/>
          </a:p>
          <a:p>
            <a:pPr fontAlgn="auto">
              <a:spcBef>
                <a:spcPts val="0"/>
              </a:spcBef>
              <a:spcAft>
                <a:spcPts val="0"/>
              </a:spcAft>
              <a:defRPr/>
            </a:pPr>
            <a:r>
              <a:rPr lang="en-GB" sz="1200" b="1" i="1" dirty="0"/>
              <a:t>(1) </a:t>
            </a:r>
            <a:r>
              <a:rPr lang="en-GB" sz="1200" i="1" dirty="0"/>
              <a:t>IN YOUR BOOK: Explain why traffic congestion causes </a:t>
            </a:r>
            <a:r>
              <a:rPr lang="en-GB" sz="1200" i="1" u="sng" dirty="0"/>
              <a:t>pollution</a:t>
            </a:r>
            <a:r>
              <a:rPr lang="en-GB" sz="1200" i="1" dirty="0"/>
              <a:t> and </a:t>
            </a:r>
            <a:r>
              <a:rPr lang="en-GB" sz="1200" i="1" u="sng" dirty="0"/>
              <a:t>loss of income</a:t>
            </a:r>
            <a:r>
              <a:rPr lang="en-GB" sz="1200" i="1" dirty="0"/>
              <a:t> through wasted time (think about commuters or transport companies)</a:t>
            </a:r>
          </a:p>
          <a:p>
            <a:pPr fontAlgn="auto">
              <a:spcBef>
                <a:spcPts val="0"/>
              </a:spcBef>
              <a:spcAft>
                <a:spcPts val="0"/>
              </a:spcAft>
              <a:defRPr/>
            </a:pPr>
            <a:endParaRPr lang="en-GB" dirty="0"/>
          </a:p>
          <a:p>
            <a:pPr fontAlgn="auto">
              <a:spcBef>
                <a:spcPts val="0"/>
              </a:spcBef>
              <a:spcAft>
                <a:spcPts val="0"/>
              </a:spcAft>
              <a:defRPr/>
            </a:pPr>
            <a:r>
              <a:rPr lang="en-GB" sz="1400" dirty="0"/>
              <a:t>However the government are </a:t>
            </a:r>
            <a:r>
              <a:rPr lang="en-GB" sz="1400" b="1" dirty="0"/>
              <a:t>dualling (two lanes) </a:t>
            </a:r>
            <a:r>
              <a:rPr lang="en-GB" sz="1400" dirty="0"/>
              <a:t>the A11 starting in 2013. </a:t>
            </a:r>
          </a:p>
          <a:p>
            <a:pPr fontAlgn="auto">
              <a:spcBef>
                <a:spcPts val="0"/>
              </a:spcBef>
              <a:spcAft>
                <a:spcPts val="0"/>
              </a:spcAft>
              <a:defRPr/>
            </a:pPr>
            <a:endParaRPr lang="en-GB" sz="1200" dirty="0"/>
          </a:p>
          <a:p>
            <a:pPr fontAlgn="auto">
              <a:spcBef>
                <a:spcPts val="0"/>
              </a:spcBef>
              <a:spcAft>
                <a:spcPts val="0"/>
              </a:spcAft>
              <a:defRPr/>
            </a:pPr>
            <a:r>
              <a:rPr lang="en-GB" sz="1200" b="1" i="1" dirty="0"/>
              <a:t>(2)</a:t>
            </a:r>
            <a:r>
              <a:rPr lang="en-GB" sz="1200" i="1" dirty="0"/>
              <a:t> IN YOUR BOOK: Use </a:t>
            </a:r>
            <a:r>
              <a:rPr lang="en-GB" sz="1200" i="1" dirty="0">
                <a:hlinkClick r:id="rId3"/>
              </a:rPr>
              <a:t>this news article</a:t>
            </a:r>
            <a:r>
              <a:rPr lang="en-GB" sz="1200" i="1" dirty="0"/>
              <a:t> to help you describe 2 possible benefits to the dualling of the A11.</a:t>
            </a:r>
          </a:p>
        </p:txBody>
      </p:sp>
      <p:pic>
        <p:nvPicPr>
          <p:cNvPr id="5127" name="Picture 2">
            <a:extLst>
              <a:ext uri="{FF2B5EF4-FFF2-40B4-BE49-F238E27FC236}">
                <a16:creationId xmlns:a16="http://schemas.microsoft.com/office/drawing/2014/main" id="{48C9F4C7-CCD2-45BD-838A-FEC0B6E730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13" y="395288"/>
            <a:ext cx="4352925" cy="267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3D1CE031-061E-4AE8-8BF6-11BD1BCAD4BD}"/>
              </a:ext>
            </a:extLst>
          </p:cNvPr>
          <p:cNvSpPr>
            <a:spLocks noGrp="1"/>
          </p:cNvSpPr>
          <p:nvPr>
            <p:ph type="title"/>
          </p:nvPr>
        </p:nvSpPr>
        <p:spPr/>
        <p:txBody>
          <a:bodyPr/>
          <a:lstStyle/>
          <a:p>
            <a:endParaRPr lang="en-GB" altLang="en-US"/>
          </a:p>
        </p:txBody>
      </p:sp>
      <p:sp>
        <p:nvSpPr>
          <p:cNvPr id="6147" name="Content Placeholder 2">
            <a:extLst>
              <a:ext uri="{FF2B5EF4-FFF2-40B4-BE49-F238E27FC236}">
                <a16:creationId xmlns:a16="http://schemas.microsoft.com/office/drawing/2014/main" id="{5586D271-6CE1-42CB-888C-502200A032AB}"/>
              </a:ext>
            </a:extLst>
          </p:cNvPr>
          <p:cNvSpPr>
            <a:spLocks noGrp="1"/>
          </p:cNvSpPr>
          <p:nvPr>
            <p:ph idx="1"/>
          </p:nvPr>
        </p:nvSpPr>
        <p:spPr/>
        <p:txBody>
          <a:bodyPr/>
          <a:lstStyle/>
          <a:p>
            <a:endParaRPr lang="en-GB" altLang="en-US"/>
          </a:p>
        </p:txBody>
      </p:sp>
      <p:pic>
        <p:nvPicPr>
          <p:cNvPr id="6148" name="Picture 2">
            <a:extLst>
              <a:ext uri="{FF2B5EF4-FFF2-40B4-BE49-F238E27FC236}">
                <a16:creationId xmlns:a16="http://schemas.microsoft.com/office/drawing/2014/main" id="{8E9AC9E2-788C-467B-8355-0DC73122EC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1349"/>
          <a:stretch>
            <a:fillRect/>
          </a:stretch>
        </p:blipFill>
        <p:spPr bwMode="auto">
          <a:xfrm>
            <a:off x="0" y="0"/>
            <a:ext cx="91440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a:extLst>
              <a:ext uri="{FF2B5EF4-FFF2-40B4-BE49-F238E27FC236}">
                <a16:creationId xmlns:a16="http://schemas.microsoft.com/office/drawing/2014/main" id="{3B6DC75B-7F51-4FF9-B387-6D313512320B}"/>
              </a:ext>
            </a:extLst>
          </p:cNvPr>
          <p:cNvCxnSpPr/>
          <p:nvPr/>
        </p:nvCxnSpPr>
        <p:spPr>
          <a:xfrm>
            <a:off x="2989263" y="3481388"/>
            <a:ext cx="1222375" cy="1676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FEEC807C-F41F-4D9C-AF10-107E9A81313C}"/>
              </a:ext>
            </a:extLst>
          </p:cNvPr>
          <p:cNvSpPr txBox="1"/>
          <p:nvPr/>
        </p:nvSpPr>
        <p:spPr>
          <a:xfrm>
            <a:off x="4959350" y="3644900"/>
            <a:ext cx="4032250" cy="2800350"/>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pPr fontAlgn="auto">
              <a:spcBef>
                <a:spcPts val="0"/>
              </a:spcBef>
              <a:spcAft>
                <a:spcPts val="0"/>
              </a:spcAft>
              <a:defRPr/>
            </a:pPr>
            <a:r>
              <a:rPr lang="en-GB" b="1" dirty="0"/>
              <a:t>PASSING A NEW TOWN</a:t>
            </a:r>
          </a:p>
          <a:p>
            <a:pPr fontAlgn="auto">
              <a:spcBef>
                <a:spcPts val="0"/>
              </a:spcBef>
              <a:spcAft>
                <a:spcPts val="0"/>
              </a:spcAft>
              <a:defRPr/>
            </a:pPr>
            <a:endParaRPr lang="en-GB" dirty="0"/>
          </a:p>
          <a:p>
            <a:pPr fontAlgn="auto">
              <a:spcBef>
                <a:spcPts val="0"/>
              </a:spcBef>
              <a:spcAft>
                <a:spcPts val="0"/>
              </a:spcAft>
              <a:defRPr/>
            </a:pPr>
            <a:r>
              <a:rPr lang="en-GB" sz="1400" dirty="0"/>
              <a:t>Almost there now. We pass Harlow, a New Town built in the 1950s. Some Londoners were moved here after WW2 in an attempt to stop London’s urban sprawl.</a:t>
            </a:r>
          </a:p>
          <a:p>
            <a:pPr fontAlgn="auto">
              <a:spcBef>
                <a:spcPts val="0"/>
              </a:spcBef>
              <a:spcAft>
                <a:spcPts val="0"/>
              </a:spcAft>
              <a:defRPr/>
            </a:pPr>
            <a:endParaRPr lang="en-GB" sz="1400" dirty="0"/>
          </a:p>
          <a:p>
            <a:pPr fontAlgn="auto">
              <a:spcBef>
                <a:spcPts val="0"/>
              </a:spcBef>
              <a:spcAft>
                <a:spcPts val="0"/>
              </a:spcAft>
              <a:defRPr/>
            </a:pPr>
            <a:r>
              <a:rPr lang="en-GB" sz="1400" dirty="0"/>
              <a:t>The M11 provides a very quick commuter route from here into London, but that makes it busy! </a:t>
            </a:r>
          </a:p>
          <a:p>
            <a:pPr fontAlgn="auto">
              <a:spcBef>
                <a:spcPts val="0"/>
              </a:spcBef>
              <a:spcAft>
                <a:spcPts val="0"/>
              </a:spcAft>
              <a:defRPr/>
            </a:pPr>
            <a:endParaRPr lang="en-GB" sz="1400" dirty="0"/>
          </a:p>
          <a:p>
            <a:pPr fontAlgn="auto">
              <a:spcBef>
                <a:spcPts val="0"/>
              </a:spcBef>
              <a:spcAft>
                <a:spcPts val="0"/>
              </a:spcAft>
              <a:defRPr/>
            </a:pPr>
            <a:r>
              <a:rPr lang="en-GB" sz="1400" dirty="0"/>
              <a:t>We are only about 25 miles out now. The landscape is really set to change!</a:t>
            </a:r>
          </a:p>
        </p:txBody>
      </p:sp>
      <p:pic>
        <p:nvPicPr>
          <p:cNvPr id="6151" name="Picture 2">
            <a:extLst>
              <a:ext uri="{FF2B5EF4-FFF2-40B4-BE49-F238E27FC236}">
                <a16:creationId xmlns:a16="http://schemas.microsoft.com/office/drawing/2014/main" id="{66E3A99A-9207-477C-BBC3-6A5FAEF8D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76250"/>
            <a:ext cx="4608512" cy="300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6540C63C-1ADE-48A5-83E0-6BB160E3B64A}"/>
              </a:ext>
            </a:extLst>
          </p:cNvPr>
          <p:cNvSpPr>
            <a:spLocks noGrp="1"/>
          </p:cNvSpPr>
          <p:nvPr>
            <p:ph type="title"/>
          </p:nvPr>
        </p:nvSpPr>
        <p:spPr/>
        <p:txBody>
          <a:bodyPr/>
          <a:lstStyle/>
          <a:p>
            <a:endParaRPr lang="en-GB" altLang="en-US"/>
          </a:p>
        </p:txBody>
      </p:sp>
      <p:graphicFrame>
        <p:nvGraphicFramePr>
          <p:cNvPr id="4" name="Content Placeholder 3">
            <a:extLst>
              <a:ext uri="{FF2B5EF4-FFF2-40B4-BE49-F238E27FC236}">
                <a16:creationId xmlns:a16="http://schemas.microsoft.com/office/drawing/2014/main" id="{822E85B5-64BA-4E6B-B62D-15D8F6E8194B}"/>
              </a:ext>
            </a:extLst>
          </p:cNvPr>
          <p:cNvGraphicFramePr>
            <a:graphicFrameLocks noGrp="1"/>
          </p:cNvGraphicFramePr>
          <p:nvPr>
            <p:ph idx="1"/>
          </p:nvPr>
        </p:nvGraphicFramePr>
        <p:xfrm>
          <a:off x="457200" y="1600200"/>
          <a:ext cx="8229600" cy="1482725"/>
        </p:xfrm>
        <a:graphic>
          <a:graphicData uri="http://schemas.openxmlformats.org/drawingml/2006/table">
            <a:tbl>
              <a:tblPr firstRow="1" bandRow="1">
                <a:tableStyleId>{69CF1AB2-1976-4502-BF36-3FF5EA218861}</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370681">
                <a:tc>
                  <a:txBody>
                    <a:bodyPr/>
                    <a:lstStyle/>
                    <a:p>
                      <a:r>
                        <a:rPr lang="en-GB" sz="1800" dirty="0"/>
                        <a:t>I</a:t>
                      </a:r>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extLst>
                  <a:ext uri="{0D108BD9-81ED-4DB2-BD59-A6C34878D82A}">
                    <a16:rowId xmlns:a16="http://schemas.microsoft.com/office/drawing/2014/main" val="10000"/>
                  </a:ext>
                </a:extLst>
              </a:tr>
              <a:tr h="370681">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extLst>
                  <a:ext uri="{0D108BD9-81ED-4DB2-BD59-A6C34878D82A}">
                    <a16:rowId xmlns:a16="http://schemas.microsoft.com/office/drawing/2014/main" val="10001"/>
                  </a:ext>
                </a:extLst>
              </a:tr>
              <a:tr h="370681">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extLst>
                  <a:ext uri="{0D108BD9-81ED-4DB2-BD59-A6C34878D82A}">
                    <a16:rowId xmlns:a16="http://schemas.microsoft.com/office/drawing/2014/main" val="10002"/>
                  </a:ext>
                </a:extLst>
              </a:tr>
              <a:tr h="370681">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tc>
                  <a:txBody>
                    <a:bodyPr/>
                    <a:lstStyle/>
                    <a:p>
                      <a:endParaRPr lang="en-GB" sz="1800" dirty="0"/>
                    </a:p>
                  </a:txBody>
                  <a:tcPr marT="45700" marB="45700"/>
                </a:tc>
                <a:extLst>
                  <a:ext uri="{0D108BD9-81ED-4DB2-BD59-A6C34878D82A}">
                    <a16:rowId xmlns:a16="http://schemas.microsoft.com/office/drawing/2014/main" val="10003"/>
                  </a:ext>
                </a:extLst>
              </a:tr>
            </a:tbl>
          </a:graphicData>
        </a:graphic>
      </p:graphicFrame>
      <p:pic>
        <p:nvPicPr>
          <p:cNvPr id="7208" name="Picture 2">
            <a:extLst>
              <a:ext uri="{FF2B5EF4-FFF2-40B4-BE49-F238E27FC236}">
                <a16:creationId xmlns:a16="http://schemas.microsoft.com/office/drawing/2014/main" id="{9B50046F-8E0A-4A1E-B065-978CCAD0D9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376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69A11578-62B4-4A57-ABF5-0A29D64EBC21}"/>
              </a:ext>
            </a:extLst>
          </p:cNvPr>
          <p:cNvSpPr txBox="1"/>
          <p:nvPr/>
        </p:nvSpPr>
        <p:spPr>
          <a:xfrm>
            <a:off x="80963" y="44450"/>
            <a:ext cx="7947025" cy="157003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b="1" u="sng" dirty="0"/>
              <a:t>URBAN TRANSECT</a:t>
            </a:r>
          </a:p>
          <a:p>
            <a:pPr fontAlgn="auto">
              <a:spcBef>
                <a:spcPts val="0"/>
              </a:spcBef>
              <a:spcAft>
                <a:spcPts val="0"/>
              </a:spcAft>
              <a:defRPr/>
            </a:pPr>
            <a:r>
              <a:rPr lang="en-GB" b="1" dirty="0"/>
              <a:t>The road we are on gives us a fantastic view of how rural becomes urban. A line along this is called an ‘urban transect’. </a:t>
            </a:r>
          </a:p>
          <a:p>
            <a:pPr fontAlgn="auto">
              <a:spcBef>
                <a:spcPts val="0"/>
              </a:spcBef>
              <a:spcAft>
                <a:spcPts val="0"/>
              </a:spcAft>
              <a:defRPr/>
            </a:pPr>
            <a:endParaRPr lang="en-GB" b="1" dirty="0"/>
          </a:p>
          <a:p>
            <a:pPr fontAlgn="auto">
              <a:spcBef>
                <a:spcPts val="0"/>
              </a:spcBef>
              <a:spcAft>
                <a:spcPts val="0"/>
              </a:spcAft>
              <a:defRPr/>
            </a:pPr>
            <a:r>
              <a:rPr lang="en-GB" sz="1200" b="1" i="1" dirty="0"/>
              <a:t>(3) Copy the table below into your books. As you finish your journey, fill in the table using pictures and the information on the following slides.</a:t>
            </a:r>
          </a:p>
        </p:txBody>
      </p:sp>
      <p:graphicFrame>
        <p:nvGraphicFramePr>
          <p:cNvPr id="6" name="Table 5">
            <a:extLst>
              <a:ext uri="{FF2B5EF4-FFF2-40B4-BE49-F238E27FC236}">
                <a16:creationId xmlns:a16="http://schemas.microsoft.com/office/drawing/2014/main" id="{EC68EC39-20A7-4198-A6E0-9A86515183FD}"/>
              </a:ext>
            </a:extLst>
          </p:cNvPr>
          <p:cNvGraphicFramePr>
            <a:graphicFrameLocks noGrp="1"/>
          </p:cNvGraphicFramePr>
          <p:nvPr/>
        </p:nvGraphicFramePr>
        <p:xfrm>
          <a:off x="323850" y="2636838"/>
          <a:ext cx="6408738" cy="3151187"/>
        </p:xfrm>
        <a:graphic>
          <a:graphicData uri="http://schemas.openxmlformats.org/drawingml/2006/table">
            <a:tbl>
              <a:tblPr firstRow="1" bandRow="1">
                <a:tableStyleId>{5C22544A-7EE6-4342-B048-85BDC9FD1C3A}</a:tableStyleId>
              </a:tblPr>
              <a:tblGrid>
                <a:gridCol w="2136246">
                  <a:extLst>
                    <a:ext uri="{9D8B030D-6E8A-4147-A177-3AD203B41FA5}">
                      <a16:colId xmlns:a16="http://schemas.microsoft.com/office/drawing/2014/main" val="20000"/>
                    </a:ext>
                  </a:extLst>
                </a:gridCol>
                <a:gridCol w="2136246">
                  <a:extLst>
                    <a:ext uri="{9D8B030D-6E8A-4147-A177-3AD203B41FA5}">
                      <a16:colId xmlns:a16="http://schemas.microsoft.com/office/drawing/2014/main" val="20001"/>
                    </a:ext>
                  </a:extLst>
                </a:gridCol>
                <a:gridCol w="2136246">
                  <a:extLst>
                    <a:ext uri="{9D8B030D-6E8A-4147-A177-3AD203B41FA5}">
                      <a16:colId xmlns:a16="http://schemas.microsoft.com/office/drawing/2014/main" val="20002"/>
                    </a:ext>
                  </a:extLst>
                </a:gridCol>
              </a:tblGrid>
              <a:tr h="640133">
                <a:tc>
                  <a:txBody>
                    <a:bodyPr/>
                    <a:lstStyle/>
                    <a:p>
                      <a:r>
                        <a:rPr lang="en-GB" sz="1800" dirty="0"/>
                        <a:t>Land</a:t>
                      </a:r>
                      <a:r>
                        <a:rPr lang="en-GB" sz="1800" baseline="0" dirty="0"/>
                        <a:t> Use Zone</a:t>
                      </a:r>
                      <a:endParaRPr lang="en-GB" sz="1800" dirty="0"/>
                    </a:p>
                  </a:txBody>
                  <a:tcPr marT="45724" marB="45724"/>
                </a:tc>
                <a:tc>
                  <a:txBody>
                    <a:bodyPr/>
                    <a:lstStyle/>
                    <a:p>
                      <a:r>
                        <a:rPr lang="en-GB" sz="1800" dirty="0"/>
                        <a:t>Example</a:t>
                      </a:r>
                      <a:r>
                        <a:rPr lang="en-GB" sz="1800" baseline="0" dirty="0"/>
                        <a:t> of location in London</a:t>
                      </a:r>
                      <a:endParaRPr lang="en-GB" sz="1800" dirty="0"/>
                    </a:p>
                  </a:txBody>
                  <a:tcPr marT="45724" marB="45724"/>
                </a:tc>
                <a:tc>
                  <a:txBody>
                    <a:bodyPr/>
                    <a:lstStyle/>
                    <a:p>
                      <a:r>
                        <a:rPr lang="en-GB" sz="1800" dirty="0"/>
                        <a:t>Land use &amp; characteristics</a:t>
                      </a:r>
                    </a:p>
                  </a:txBody>
                  <a:tcPr marT="45724" marB="45724"/>
                </a:tc>
                <a:extLst>
                  <a:ext uri="{0D108BD9-81ED-4DB2-BD59-A6C34878D82A}">
                    <a16:rowId xmlns:a16="http://schemas.microsoft.com/office/drawing/2014/main" val="10000"/>
                  </a:ext>
                </a:extLst>
              </a:tr>
              <a:tr h="623640">
                <a:tc>
                  <a:txBody>
                    <a:bodyPr/>
                    <a:lstStyle/>
                    <a:p>
                      <a:r>
                        <a:rPr lang="en-GB" sz="1800" dirty="0"/>
                        <a:t>Outer Suburbs</a:t>
                      </a:r>
                    </a:p>
                  </a:txBody>
                  <a:tcPr marT="45724" marB="45724"/>
                </a:tc>
                <a:tc>
                  <a:txBody>
                    <a:bodyPr/>
                    <a:lstStyle/>
                    <a:p>
                      <a:endParaRPr lang="en-GB" sz="1800" dirty="0"/>
                    </a:p>
                  </a:txBody>
                  <a:tcPr marT="45724" marB="45724"/>
                </a:tc>
                <a:tc>
                  <a:txBody>
                    <a:bodyPr/>
                    <a:lstStyle/>
                    <a:p>
                      <a:endParaRPr lang="en-GB" sz="1800" dirty="0"/>
                    </a:p>
                  </a:txBody>
                  <a:tcPr marT="45724" marB="45724"/>
                </a:tc>
                <a:extLst>
                  <a:ext uri="{0D108BD9-81ED-4DB2-BD59-A6C34878D82A}">
                    <a16:rowId xmlns:a16="http://schemas.microsoft.com/office/drawing/2014/main" val="10001"/>
                  </a:ext>
                </a:extLst>
              </a:tr>
              <a:tr h="623640">
                <a:tc>
                  <a:txBody>
                    <a:bodyPr/>
                    <a:lstStyle/>
                    <a:p>
                      <a:r>
                        <a:rPr lang="en-GB" sz="1800" dirty="0"/>
                        <a:t>Inner Suburbs</a:t>
                      </a:r>
                    </a:p>
                  </a:txBody>
                  <a:tcPr marT="45724" marB="45724"/>
                </a:tc>
                <a:tc>
                  <a:txBody>
                    <a:bodyPr/>
                    <a:lstStyle/>
                    <a:p>
                      <a:endParaRPr lang="en-GB" sz="1800" dirty="0"/>
                    </a:p>
                  </a:txBody>
                  <a:tcPr marT="45724" marB="45724"/>
                </a:tc>
                <a:tc>
                  <a:txBody>
                    <a:bodyPr/>
                    <a:lstStyle/>
                    <a:p>
                      <a:endParaRPr lang="en-GB" sz="1800" dirty="0"/>
                    </a:p>
                  </a:txBody>
                  <a:tcPr marT="45724" marB="45724"/>
                </a:tc>
                <a:extLst>
                  <a:ext uri="{0D108BD9-81ED-4DB2-BD59-A6C34878D82A}">
                    <a16:rowId xmlns:a16="http://schemas.microsoft.com/office/drawing/2014/main" val="10002"/>
                  </a:ext>
                </a:extLst>
              </a:tr>
              <a:tr h="623640">
                <a:tc>
                  <a:txBody>
                    <a:bodyPr/>
                    <a:lstStyle/>
                    <a:p>
                      <a:r>
                        <a:rPr lang="en-GB" sz="1800" dirty="0"/>
                        <a:t>Inner City</a:t>
                      </a:r>
                    </a:p>
                  </a:txBody>
                  <a:tcPr marT="45724" marB="45724"/>
                </a:tc>
                <a:tc>
                  <a:txBody>
                    <a:bodyPr/>
                    <a:lstStyle/>
                    <a:p>
                      <a:endParaRPr lang="en-GB" sz="1800" dirty="0"/>
                    </a:p>
                  </a:txBody>
                  <a:tcPr marT="45724" marB="45724"/>
                </a:tc>
                <a:tc>
                  <a:txBody>
                    <a:bodyPr/>
                    <a:lstStyle/>
                    <a:p>
                      <a:endParaRPr lang="en-GB" sz="1800" dirty="0"/>
                    </a:p>
                  </a:txBody>
                  <a:tcPr marT="45724" marB="45724"/>
                </a:tc>
                <a:extLst>
                  <a:ext uri="{0D108BD9-81ED-4DB2-BD59-A6C34878D82A}">
                    <a16:rowId xmlns:a16="http://schemas.microsoft.com/office/drawing/2014/main" val="10003"/>
                  </a:ext>
                </a:extLst>
              </a:tr>
              <a:tr h="640133">
                <a:tc>
                  <a:txBody>
                    <a:bodyPr/>
                    <a:lstStyle/>
                    <a:p>
                      <a:r>
                        <a:rPr lang="en-GB" sz="1800" dirty="0"/>
                        <a:t>Central</a:t>
                      </a:r>
                      <a:r>
                        <a:rPr lang="en-GB" sz="1800" baseline="0" dirty="0"/>
                        <a:t> Business District</a:t>
                      </a:r>
                      <a:endParaRPr lang="en-GB" sz="1800" dirty="0"/>
                    </a:p>
                  </a:txBody>
                  <a:tcPr marT="45724" marB="45724"/>
                </a:tc>
                <a:tc>
                  <a:txBody>
                    <a:bodyPr/>
                    <a:lstStyle/>
                    <a:p>
                      <a:endParaRPr lang="en-GB" sz="1800" dirty="0"/>
                    </a:p>
                  </a:txBody>
                  <a:tcPr marT="45724" marB="45724"/>
                </a:tc>
                <a:tc>
                  <a:txBody>
                    <a:bodyPr/>
                    <a:lstStyle/>
                    <a:p>
                      <a:endParaRPr lang="en-GB" sz="1800" dirty="0"/>
                    </a:p>
                  </a:txBody>
                  <a:tcPr marT="45724" marB="45724"/>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17C16C42-DE1A-4711-B21D-65F427CA94B3}"/>
              </a:ext>
            </a:extLst>
          </p:cNvPr>
          <p:cNvSpPr>
            <a:spLocks noGrp="1"/>
          </p:cNvSpPr>
          <p:nvPr>
            <p:ph type="title"/>
          </p:nvPr>
        </p:nvSpPr>
        <p:spPr/>
        <p:txBody>
          <a:bodyPr/>
          <a:lstStyle/>
          <a:p>
            <a:endParaRPr lang="en-GB" altLang="en-US"/>
          </a:p>
        </p:txBody>
      </p:sp>
      <p:sp>
        <p:nvSpPr>
          <p:cNvPr id="8195" name="Content Placeholder 2">
            <a:extLst>
              <a:ext uri="{FF2B5EF4-FFF2-40B4-BE49-F238E27FC236}">
                <a16:creationId xmlns:a16="http://schemas.microsoft.com/office/drawing/2014/main" id="{F563F4D3-6987-40F7-BC8F-86B54AB8D96C}"/>
              </a:ext>
            </a:extLst>
          </p:cNvPr>
          <p:cNvSpPr>
            <a:spLocks noGrp="1"/>
          </p:cNvSpPr>
          <p:nvPr>
            <p:ph idx="1"/>
          </p:nvPr>
        </p:nvSpPr>
        <p:spPr/>
        <p:txBody>
          <a:bodyPr/>
          <a:lstStyle/>
          <a:p>
            <a:endParaRPr lang="en-GB" altLang="en-US"/>
          </a:p>
        </p:txBody>
      </p:sp>
      <p:pic>
        <p:nvPicPr>
          <p:cNvPr id="8196" name="Picture 2">
            <a:extLst>
              <a:ext uri="{FF2B5EF4-FFF2-40B4-BE49-F238E27FC236}">
                <a16:creationId xmlns:a16="http://schemas.microsoft.com/office/drawing/2014/main" id="{C617C899-5548-4A67-AA01-103DF97FD5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376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D2E5F3E1-A7B8-4DCF-B8B1-A7B4B2BA9C57}"/>
              </a:ext>
            </a:extLst>
          </p:cNvPr>
          <p:cNvSpPr txBox="1"/>
          <p:nvPr/>
        </p:nvSpPr>
        <p:spPr>
          <a:xfrm>
            <a:off x="107950" y="44450"/>
            <a:ext cx="4679950" cy="3698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b="1" dirty="0"/>
              <a:t>URBAN TRANSECT – London’s OUTER SUBURBS</a:t>
            </a:r>
          </a:p>
        </p:txBody>
      </p:sp>
      <p:pic>
        <p:nvPicPr>
          <p:cNvPr id="8198" name="Picture 3">
            <a:extLst>
              <a:ext uri="{FF2B5EF4-FFF2-40B4-BE49-F238E27FC236}">
                <a16:creationId xmlns:a16="http://schemas.microsoft.com/office/drawing/2014/main" id="{3E38DE2A-5EAF-4908-B757-C4714B0693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549275"/>
            <a:ext cx="6948488" cy="71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Elbow Connector 7">
            <a:extLst>
              <a:ext uri="{FF2B5EF4-FFF2-40B4-BE49-F238E27FC236}">
                <a16:creationId xmlns:a16="http://schemas.microsoft.com/office/drawing/2014/main" id="{3F48577F-2B65-4210-AFEF-A37180B54E11}"/>
              </a:ext>
            </a:extLst>
          </p:cNvPr>
          <p:cNvCxnSpPr>
            <a:stCxn id="5" idx="3"/>
          </p:cNvCxnSpPr>
          <p:nvPr/>
        </p:nvCxnSpPr>
        <p:spPr>
          <a:xfrm>
            <a:off x="4787900" y="230188"/>
            <a:ext cx="3529013" cy="1614487"/>
          </a:xfrm>
          <a:prstGeom prst="bentConnector3">
            <a:avLst>
              <a:gd name="adj1" fmla="val 76656"/>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0460663C-CCC0-4CB8-BD97-AB6132583881}"/>
              </a:ext>
            </a:extLst>
          </p:cNvPr>
          <p:cNvCxnSpPr/>
          <p:nvPr/>
        </p:nvCxnSpPr>
        <p:spPr>
          <a:xfrm>
            <a:off x="6300788" y="230188"/>
            <a:ext cx="0" cy="80645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8201" name="Picture 2">
            <a:extLst>
              <a:ext uri="{FF2B5EF4-FFF2-40B4-BE49-F238E27FC236}">
                <a16:creationId xmlns:a16="http://schemas.microsoft.com/office/drawing/2014/main" id="{E45A3668-DD84-4467-A369-86484A7032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9525" y="1495425"/>
            <a:ext cx="4511675" cy="338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1891B7AD-BB00-4F8A-B06C-027874F28DD5}"/>
              </a:ext>
            </a:extLst>
          </p:cNvPr>
          <p:cNvSpPr txBox="1"/>
          <p:nvPr/>
        </p:nvSpPr>
        <p:spPr>
          <a:xfrm>
            <a:off x="142875" y="3203575"/>
            <a:ext cx="3240088" cy="3416300"/>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fontAlgn="auto">
              <a:spcBef>
                <a:spcPts val="0"/>
              </a:spcBef>
              <a:spcAft>
                <a:spcPts val="0"/>
              </a:spcAft>
              <a:defRPr/>
            </a:pPr>
            <a:r>
              <a:rPr lang="en-GB" b="1" dirty="0"/>
              <a:t>Theydon Bois</a:t>
            </a:r>
          </a:p>
          <a:p>
            <a:pPr fontAlgn="auto">
              <a:spcBef>
                <a:spcPts val="0"/>
              </a:spcBef>
              <a:spcAft>
                <a:spcPts val="0"/>
              </a:spcAft>
              <a:defRPr/>
            </a:pPr>
            <a:endParaRPr lang="en-GB" dirty="0"/>
          </a:p>
          <a:p>
            <a:pPr fontAlgn="auto">
              <a:spcBef>
                <a:spcPts val="0"/>
              </a:spcBef>
              <a:spcAft>
                <a:spcPts val="0"/>
              </a:spcAft>
              <a:defRPr/>
            </a:pPr>
            <a:r>
              <a:rPr lang="en-GB" dirty="0"/>
              <a:t>Most houses here are spacious and often have gardens. People own cars and many use them to commute into London.</a:t>
            </a:r>
          </a:p>
          <a:p>
            <a:pPr fontAlgn="auto">
              <a:spcBef>
                <a:spcPts val="0"/>
              </a:spcBef>
              <a:spcAft>
                <a:spcPts val="0"/>
              </a:spcAft>
              <a:defRPr/>
            </a:pPr>
            <a:endParaRPr lang="en-GB" dirty="0"/>
          </a:p>
          <a:p>
            <a:pPr fontAlgn="auto">
              <a:spcBef>
                <a:spcPts val="0"/>
              </a:spcBef>
              <a:spcAft>
                <a:spcPts val="0"/>
              </a:spcAft>
              <a:defRPr/>
            </a:pPr>
            <a:r>
              <a:rPr lang="en-GB" dirty="0"/>
              <a:t>This village has an Underground Station which takes you all the way into Central London too.</a:t>
            </a:r>
          </a:p>
          <a:p>
            <a:pPr fontAlgn="auto">
              <a:spcBef>
                <a:spcPts val="0"/>
              </a:spcBef>
              <a:spcAft>
                <a:spcPts val="0"/>
              </a:spcAft>
              <a:defRPr/>
            </a:pPr>
            <a:endParaRPr lang="en-GB" dirty="0"/>
          </a:p>
          <a:p>
            <a:pPr fontAlgn="auto">
              <a:spcBef>
                <a:spcPts val="0"/>
              </a:spcBef>
              <a:spcAft>
                <a:spcPts val="0"/>
              </a:spcAft>
              <a:defRPr/>
            </a:pPr>
            <a:r>
              <a:rPr lang="en-GB" dirty="0"/>
              <a:t>We are in London’s green belt.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00368FAD-11E5-4A4F-810A-8F2DE35E8FB2}"/>
              </a:ext>
            </a:extLst>
          </p:cNvPr>
          <p:cNvSpPr>
            <a:spLocks noGrp="1"/>
          </p:cNvSpPr>
          <p:nvPr>
            <p:ph type="title"/>
          </p:nvPr>
        </p:nvSpPr>
        <p:spPr/>
        <p:txBody>
          <a:bodyPr/>
          <a:lstStyle/>
          <a:p>
            <a:endParaRPr lang="en-GB" altLang="en-US"/>
          </a:p>
        </p:txBody>
      </p:sp>
      <p:sp>
        <p:nvSpPr>
          <p:cNvPr id="9219" name="Content Placeholder 2">
            <a:extLst>
              <a:ext uri="{FF2B5EF4-FFF2-40B4-BE49-F238E27FC236}">
                <a16:creationId xmlns:a16="http://schemas.microsoft.com/office/drawing/2014/main" id="{80000762-55A2-449D-8F16-CA101831C59D}"/>
              </a:ext>
            </a:extLst>
          </p:cNvPr>
          <p:cNvSpPr>
            <a:spLocks noGrp="1"/>
          </p:cNvSpPr>
          <p:nvPr>
            <p:ph idx="1"/>
          </p:nvPr>
        </p:nvSpPr>
        <p:spPr/>
        <p:txBody>
          <a:bodyPr/>
          <a:lstStyle/>
          <a:p>
            <a:endParaRPr lang="en-GB" altLang="en-US"/>
          </a:p>
        </p:txBody>
      </p:sp>
      <p:pic>
        <p:nvPicPr>
          <p:cNvPr id="9220" name="Picture 2">
            <a:extLst>
              <a:ext uri="{FF2B5EF4-FFF2-40B4-BE49-F238E27FC236}">
                <a16:creationId xmlns:a16="http://schemas.microsoft.com/office/drawing/2014/main" id="{F8D3063B-BF22-4B36-A92E-8DB23512E7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376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224BA026-2BF6-4327-B8C9-A07B9158ED6D}"/>
              </a:ext>
            </a:extLst>
          </p:cNvPr>
          <p:cNvSpPr txBox="1"/>
          <p:nvPr/>
        </p:nvSpPr>
        <p:spPr>
          <a:xfrm>
            <a:off x="107950" y="44450"/>
            <a:ext cx="4679950" cy="3698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b="1" dirty="0"/>
              <a:t>URBAN TRANSECT – London’s INNER SUBURBS</a:t>
            </a:r>
          </a:p>
        </p:txBody>
      </p:sp>
      <p:pic>
        <p:nvPicPr>
          <p:cNvPr id="9222" name="Picture 3">
            <a:extLst>
              <a:ext uri="{FF2B5EF4-FFF2-40B4-BE49-F238E27FC236}">
                <a16:creationId xmlns:a16="http://schemas.microsoft.com/office/drawing/2014/main" id="{31E53EC3-B952-4F72-A37B-2499BF0446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549275"/>
            <a:ext cx="6948488" cy="71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Elbow Connector 7">
            <a:extLst>
              <a:ext uri="{FF2B5EF4-FFF2-40B4-BE49-F238E27FC236}">
                <a16:creationId xmlns:a16="http://schemas.microsoft.com/office/drawing/2014/main" id="{2E368F80-01A2-4D74-A69B-59C597D2E3B7}"/>
              </a:ext>
            </a:extLst>
          </p:cNvPr>
          <p:cNvCxnSpPr>
            <a:stCxn id="5" idx="3"/>
          </p:cNvCxnSpPr>
          <p:nvPr/>
        </p:nvCxnSpPr>
        <p:spPr>
          <a:xfrm>
            <a:off x="4787900" y="230188"/>
            <a:ext cx="2663825" cy="3198812"/>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D632B153-828A-454E-943F-6C7D264E544D}"/>
              </a:ext>
            </a:extLst>
          </p:cNvPr>
          <p:cNvCxnSpPr/>
          <p:nvPr/>
        </p:nvCxnSpPr>
        <p:spPr>
          <a:xfrm>
            <a:off x="5580063" y="230188"/>
            <a:ext cx="0" cy="80645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9225" name="Picture 2">
            <a:extLst>
              <a:ext uri="{FF2B5EF4-FFF2-40B4-BE49-F238E27FC236}">
                <a16:creationId xmlns:a16="http://schemas.microsoft.com/office/drawing/2014/main" id="{456E96B3-E0DB-4BA5-89A4-3F8E6C2875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0950" y="1484313"/>
            <a:ext cx="4313238" cy="2449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DFF92FC3-4201-4ACC-8F22-7C5E3251A69E}"/>
              </a:ext>
            </a:extLst>
          </p:cNvPr>
          <p:cNvSpPr txBox="1"/>
          <p:nvPr/>
        </p:nvSpPr>
        <p:spPr>
          <a:xfrm>
            <a:off x="142875" y="3429000"/>
            <a:ext cx="3240088" cy="3140075"/>
          </a:xfrm>
          <a:prstGeom prst="rect">
            <a:avLst/>
          </a:prstGeom>
        </p:spPr>
        <p:style>
          <a:lnRef idx="3">
            <a:schemeClr val="lt1"/>
          </a:lnRef>
          <a:fillRef idx="1">
            <a:schemeClr val="accent6"/>
          </a:fillRef>
          <a:effectRef idx="1">
            <a:schemeClr val="accent6"/>
          </a:effectRef>
          <a:fontRef idx="minor">
            <a:schemeClr val="lt1"/>
          </a:fontRef>
        </p:style>
        <p:txBody>
          <a:bodyPr>
            <a:spAutoFit/>
          </a:bodyPr>
          <a:lstStyle/>
          <a:p>
            <a:pPr fontAlgn="auto">
              <a:spcBef>
                <a:spcPts val="0"/>
              </a:spcBef>
              <a:spcAft>
                <a:spcPts val="0"/>
              </a:spcAft>
              <a:defRPr/>
            </a:pPr>
            <a:r>
              <a:rPr lang="en-GB" b="1" dirty="0"/>
              <a:t>Woodford</a:t>
            </a:r>
          </a:p>
          <a:p>
            <a:pPr fontAlgn="auto">
              <a:spcBef>
                <a:spcPts val="0"/>
              </a:spcBef>
              <a:spcAft>
                <a:spcPts val="0"/>
              </a:spcAft>
              <a:defRPr/>
            </a:pPr>
            <a:endParaRPr lang="en-GB" dirty="0"/>
          </a:p>
          <a:p>
            <a:pPr fontAlgn="auto">
              <a:spcBef>
                <a:spcPts val="0"/>
              </a:spcBef>
              <a:spcAft>
                <a:spcPts val="0"/>
              </a:spcAft>
              <a:defRPr/>
            </a:pPr>
            <a:r>
              <a:rPr lang="en-GB" dirty="0"/>
              <a:t>There are still some green spaces here, but the buildings are getting taller. There are more flats as well as houses.</a:t>
            </a:r>
          </a:p>
          <a:p>
            <a:pPr fontAlgn="auto">
              <a:spcBef>
                <a:spcPts val="0"/>
              </a:spcBef>
              <a:spcAft>
                <a:spcPts val="0"/>
              </a:spcAft>
              <a:defRPr/>
            </a:pPr>
            <a:endParaRPr lang="en-GB" dirty="0"/>
          </a:p>
          <a:p>
            <a:pPr fontAlgn="auto">
              <a:spcBef>
                <a:spcPts val="0"/>
              </a:spcBef>
              <a:spcAft>
                <a:spcPts val="0"/>
              </a:spcAft>
              <a:defRPr/>
            </a:pPr>
            <a:r>
              <a:rPr lang="en-GB" dirty="0"/>
              <a:t>Some areas will have their own shopping streets.</a:t>
            </a:r>
          </a:p>
          <a:p>
            <a:pPr fontAlgn="auto">
              <a:spcBef>
                <a:spcPts val="0"/>
              </a:spcBef>
              <a:spcAft>
                <a:spcPts val="0"/>
              </a:spcAft>
              <a:defRPr/>
            </a:pPr>
            <a:endParaRPr lang="en-GB" dirty="0"/>
          </a:p>
          <a:p>
            <a:pPr fontAlgn="auto">
              <a:spcBef>
                <a:spcPts val="0"/>
              </a:spcBef>
              <a:spcAft>
                <a:spcPts val="0"/>
              </a:spcAft>
              <a:defRPr/>
            </a:pPr>
            <a:r>
              <a:rPr lang="en-GB" dirty="0"/>
              <a:t>Roads are fairly wide and busy.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F97440BE-9D65-4783-B552-C0BC0097D44B}"/>
              </a:ext>
            </a:extLst>
          </p:cNvPr>
          <p:cNvSpPr>
            <a:spLocks noGrp="1"/>
          </p:cNvSpPr>
          <p:nvPr>
            <p:ph type="title"/>
          </p:nvPr>
        </p:nvSpPr>
        <p:spPr/>
        <p:txBody>
          <a:bodyPr/>
          <a:lstStyle/>
          <a:p>
            <a:endParaRPr lang="en-GB" altLang="en-US"/>
          </a:p>
        </p:txBody>
      </p:sp>
      <p:sp>
        <p:nvSpPr>
          <p:cNvPr id="10243" name="Content Placeholder 2">
            <a:extLst>
              <a:ext uri="{FF2B5EF4-FFF2-40B4-BE49-F238E27FC236}">
                <a16:creationId xmlns:a16="http://schemas.microsoft.com/office/drawing/2014/main" id="{CD3A2655-0DAE-4E93-87DF-56A18FC37AEE}"/>
              </a:ext>
            </a:extLst>
          </p:cNvPr>
          <p:cNvSpPr>
            <a:spLocks noGrp="1"/>
          </p:cNvSpPr>
          <p:nvPr>
            <p:ph idx="1"/>
          </p:nvPr>
        </p:nvSpPr>
        <p:spPr/>
        <p:txBody>
          <a:bodyPr/>
          <a:lstStyle/>
          <a:p>
            <a:endParaRPr lang="en-GB" altLang="en-US"/>
          </a:p>
        </p:txBody>
      </p:sp>
      <p:pic>
        <p:nvPicPr>
          <p:cNvPr id="10244" name="Picture 2">
            <a:extLst>
              <a:ext uri="{FF2B5EF4-FFF2-40B4-BE49-F238E27FC236}">
                <a16:creationId xmlns:a16="http://schemas.microsoft.com/office/drawing/2014/main" id="{1F64A9DD-0A1E-47EE-A6A9-9A5CB4564F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376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858E659D-38A6-4FDE-9C9E-3D558BB4E259}"/>
              </a:ext>
            </a:extLst>
          </p:cNvPr>
          <p:cNvSpPr txBox="1"/>
          <p:nvPr/>
        </p:nvSpPr>
        <p:spPr>
          <a:xfrm>
            <a:off x="107950" y="44450"/>
            <a:ext cx="4679950" cy="3698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b="1" dirty="0"/>
              <a:t>URBAN TRANSECT – London’s INNER CITY</a:t>
            </a:r>
          </a:p>
        </p:txBody>
      </p:sp>
      <p:pic>
        <p:nvPicPr>
          <p:cNvPr id="10246" name="Picture 3">
            <a:extLst>
              <a:ext uri="{FF2B5EF4-FFF2-40B4-BE49-F238E27FC236}">
                <a16:creationId xmlns:a16="http://schemas.microsoft.com/office/drawing/2014/main" id="{77A8D491-BF7F-4EA3-AA04-603A20B988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549275"/>
            <a:ext cx="6948488" cy="71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Elbow Connector 7">
            <a:extLst>
              <a:ext uri="{FF2B5EF4-FFF2-40B4-BE49-F238E27FC236}">
                <a16:creationId xmlns:a16="http://schemas.microsoft.com/office/drawing/2014/main" id="{70896BDB-68DC-4439-BC45-D77F256D8F03}"/>
              </a:ext>
            </a:extLst>
          </p:cNvPr>
          <p:cNvCxnSpPr>
            <a:stCxn id="5" idx="3"/>
          </p:cNvCxnSpPr>
          <p:nvPr/>
        </p:nvCxnSpPr>
        <p:spPr>
          <a:xfrm>
            <a:off x="4787900" y="230188"/>
            <a:ext cx="2303463" cy="6007100"/>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BBE57A8D-E9AA-46AE-8E32-AD569B6FF6C7}"/>
              </a:ext>
            </a:extLst>
          </p:cNvPr>
          <p:cNvCxnSpPr/>
          <p:nvPr/>
        </p:nvCxnSpPr>
        <p:spPr>
          <a:xfrm>
            <a:off x="4356100" y="414338"/>
            <a:ext cx="0" cy="4937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0249" name="Picture 2">
            <a:extLst>
              <a:ext uri="{FF2B5EF4-FFF2-40B4-BE49-F238E27FC236}">
                <a16:creationId xmlns:a16="http://schemas.microsoft.com/office/drawing/2014/main" id="{EEEF1122-85DA-427A-82EA-1C8836B5E7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6238" y="1266825"/>
            <a:ext cx="4017962" cy="324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79752B50-9F5F-4B81-A4CA-E18AE23233A3}"/>
              </a:ext>
            </a:extLst>
          </p:cNvPr>
          <p:cNvSpPr txBox="1"/>
          <p:nvPr/>
        </p:nvSpPr>
        <p:spPr>
          <a:xfrm>
            <a:off x="142875" y="3284538"/>
            <a:ext cx="3240088" cy="3416300"/>
          </a:xfrm>
          <a:prstGeom prst="rect">
            <a:avLst/>
          </a:prstGeom>
        </p:spPr>
        <p:style>
          <a:lnRef idx="3">
            <a:schemeClr val="lt1"/>
          </a:lnRef>
          <a:fillRef idx="1">
            <a:schemeClr val="accent4"/>
          </a:fillRef>
          <a:effectRef idx="1">
            <a:schemeClr val="accent4"/>
          </a:effectRef>
          <a:fontRef idx="minor">
            <a:schemeClr val="lt1"/>
          </a:fontRef>
        </p:style>
        <p:txBody>
          <a:bodyPr>
            <a:spAutoFit/>
          </a:bodyPr>
          <a:lstStyle/>
          <a:p>
            <a:pPr fontAlgn="auto">
              <a:spcBef>
                <a:spcPts val="0"/>
              </a:spcBef>
              <a:spcAft>
                <a:spcPts val="0"/>
              </a:spcAft>
              <a:defRPr/>
            </a:pPr>
            <a:r>
              <a:rPr lang="en-GB" b="1" dirty="0"/>
              <a:t>Newham</a:t>
            </a:r>
          </a:p>
          <a:p>
            <a:pPr fontAlgn="auto">
              <a:spcBef>
                <a:spcPts val="0"/>
              </a:spcBef>
              <a:spcAft>
                <a:spcPts val="0"/>
              </a:spcAft>
              <a:defRPr/>
            </a:pPr>
            <a:endParaRPr lang="en-GB" dirty="0"/>
          </a:p>
          <a:p>
            <a:pPr fontAlgn="auto">
              <a:spcBef>
                <a:spcPts val="0"/>
              </a:spcBef>
              <a:spcAft>
                <a:spcPts val="0"/>
              </a:spcAft>
              <a:defRPr/>
            </a:pPr>
            <a:r>
              <a:rPr lang="en-GB" dirty="0"/>
              <a:t>Blocks of flats and terraced housing dominate here. There is evidence of old industries and businesses that have shut down.</a:t>
            </a:r>
          </a:p>
          <a:p>
            <a:pPr fontAlgn="auto">
              <a:spcBef>
                <a:spcPts val="0"/>
              </a:spcBef>
              <a:spcAft>
                <a:spcPts val="0"/>
              </a:spcAft>
              <a:defRPr/>
            </a:pPr>
            <a:endParaRPr lang="en-GB" dirty="0"/>
          </a:p>
          <a:p>
            <a:pPr fontAlgn="auto">
              <a:spcBef>
                <a:spcPts val="0"/>
              </a:spcBef>
              <a:spcAft>
                <a:spcPts val="0"/>
              </a:spcAft>
              <a:defRPr/>
            </a:pPr>
            <a:r>
              <a:rPr lang="en-GB" dirty="0"/>
              <a:t>A large proportion of people are relatively poor and many are from ethnic minorities.  Crime rates can be quite high due to high unemployment rates.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9B5443A2-A8C3-4E35-9341-D2DA5B66DAFA}"/>
              </a:ext>
            </a:extLst>
          </p:cNvPr>
          <p:cNvSpPr>
            <a:spLocks noGrp="1"/>
          </p:cNvSpPr>
          <p:nvPr>
            <p:ph type="title"/>
          </p:nvPr>
        </p:nvSpPr>
        <p:spPr/>
        <p:txBody>
          <a:bodyPr/>
          <a:lstStyle/>
          <a:p>
            <a:endParaRPr lang="en-GB" altLang="en-US"/>
          </a:p>
        </p:txBody>
      </p:sp>
      <p:sp>
        <p:nvSpPr>
          <p:cNvPr id="11267" name="Content Placeholder 2">
            <a:extLst>
              <a:ext uri="{FF2B5EF4-FFF2-40B4-BE49-F238E27FC236}">
                <a16:creationId xmlns:a16="http://schemas.microsoft.com/office/drawing/2014/main" id="{EB60C81D-E1D4-475B-9016-B527D89B4ED1}"/>
              </a:ext>
            </a:extLst>
          </p:cNvPr>
          <p:cNvSpPr>
            <a:spLocks noGrp="1"/>
          </p:cNvSpPr>
          <p:nvPr>
            <p:ph idx="1"/>
          </p:nvPr>
        </p:nvSpPr>
        <p:spPr/>
        <p:txBody>
          <a:bodyPr/>
          <a:lstStyle/>
          <a:p>
            <a:endParaRPr lang="en-GB" altLang="en-US"/>
          </a:p>
        </p:txBody>
      </p:sp>
      <p:pic>
        <p:nvPicPr>
          <p:cNvPr id="11268" name="Picture 2">
            <a:extLst>
              <a:ext uri="{FF2B5EF4-FFF2-40B4-BE49-F238E27FC236}">
                <a16:creationId xmlns:a16="http://schemas.microsoft.com/office/drawing/2014/main" id="{ACEA35E7-11ED-46F2-B9B7-EBA694E73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376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AE51FDAA-2D3C-4C6B-91E8-BB1D5EC4CC6D}"/>
              </a:ext>
            </a:extLst>
          </p:cNvPr>
          <p:cNvSpPr txBox="1"/>
          <p:nvPr/>
        </p:nvSpPr>
        <p:spPr>
          <a:xfrm>
            <a:off x="107950" y="44450"/>
            <a:ext cx="4679950" cy="3698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b="1" dirty="0"/>
              <a:t>URBAN TRANSECT – London’s CBD</a:t>
            </a:r>
          </a:p>
        </p:txBody>
      </p:sp>
      <p:pic>
        <p:nvPicPr>
          <p:cNvPr id="11270" name="Picture 3">
            <a:extLst>
              <a:ext uri="{FF2B5EF4-FFF2-40B4-BE49-F238E27FC236}">
                <a16:creationId xmlns:a16="http://schemas.microsoft.com/office/drawing/2014/main" id="{E95C6521-A8F1-4888-8326-E07901C408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549275"/>
            <a:ext cx="6948488" cy="71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Elbow Connector 7">
            <a:extLst>
              <a:ext uri="{FF2B5EF4-FFF2-40B4-BE49-F238E27FC236}">
                <a16:creationId xmlns:a16="http://schemas.microsoft.com/office/drawing/2014/main" id="{B70CFF3E-0F40-4EF6-94F7-796E2937904B}"/>
              </a:ext>
            </a:extLst>
          </p:cNvPr>
          <p:cNvCxnSpPr>
            <a:stCxn id="5" idx="3"/>
          </p:cNvCxnSpPr>
          <p:nvPr/>
        </p:nvCxnSpPr>
        <p:spPr>
          <a:xfrm>
            <a:off x="4787900" y="230188"/>
            <a:ext cx="1584325" cy="6007100"/>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278CC033-8A0D-4150-9C1F-E246F59BCC24}"/>
              </a:ext>
            </a:extLst>
          </p:cNvPr>
          <p:cNvCxnSpPr/>
          <p:nvPr/>
        </p:nvCxnSpPr>
        <p:spPr>
          <a:xfrm>
            <a:off x="3995738" y="414338"/>
            <a:ext cx="0" cy="4937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25CAA109-43D6-425C-BB02-4A634E4A3D92}"/>
              </a:ext>
            </a:extLst>
          </p:cNvPr>
          <p:cNvSpPr txBox="1"/>
          <p:nvPr/>
        </p:nvSpPr>
        <p:spPr>
          <a:xfrm>
            <a:off x="142875" y="2492375"/>
            <a:ext cx="3475038" cy="4248150"/>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fontAlgn="auto">
              <a:spcBef>
                <a:spcPts val="0"/>
              </a:spcBef>
              <a:spcAft>
                <a:spcPts val="0"/>
              </a:spcAft>
              <a:defRPr/>
            </a:pPr>
            <a:r>
              <a:rPr lang="en-GB" b="1" dirty="0"/>
              <a:t>Canary Wharf</a:t>
            </a:r>
          </a:p>
          <a:p>
            <a:pPr fontAlgn="auto">
              <a:spcBef>
                <a:spcPts val="0"/>
              </a:spcBef>
              <a:spcAft>
                <a:spcPts val="0"/>
              </a:spcAft>
              <a:defRPr/>
            </a:pPr>
            <a:endParaRPr lang="en-GB" dirty="0"/>
          </a:p>
          <a:p>
            <a:pPr fontAlgn="auto">
              <a:spcBef>
                <a:spcPts val="0"/>
              </a:spcBef>
              <a:spcAft>
                <a:spcPts val="0"/>
              </a:spcAft>
              <a:defRPr/>
            </a:pPr>
            <a:r>
              <a:rPr lang="en-GB" dirty="0"/>
              <a:t>This is not London’s primary Central Business District (CBD) but It is considered it’s second! Large expensive skyscrapers for professional office and financial workers. Top-of-the-range apartments and shops; you would need a lot of money to live and shop here!</a:t>
            </a:r>
          </a:p>
          <a:p>
            <a:pPr fontAlgn="auto">
              <a:spcBef>
                <a:spcPts val="0"/>
              </a:spcBef>
              <a:spcAft>
                <a:spcPts val="0"/>
              </a:spcAft>
              <a:defRPr/>
            </a:pPr>
            <a:endParaRPr lang="en-GB" dirty="0"/>
          </a:p>
          <a:p>
            <a:pPr fontAlgn="auto">
              <a:spcBef>
                <a:spcPts val="0"/>
              </a:spcBef>
              <a:spcAft>
                <a:spcPts val="0"/>
              </a:spcAft>
              <a:defRPr/>
            </a:pPr>
            <a:r>
              <a:rPr lang="en-GB" dirty="0"/>
              <a:t>Many different types of transport links lead here too. The tube, light railway, roads, buses etc…</a:t>
            </a:r>
          </a:p>
        </p:txBody>
      </p:sp>
      <p:pic>
        <p:nvPicPr>
          <p:cNvPr id="11274" name="Picture 2">
            <a:extLst>
              <a:ext uri="{FF2B5EF4-FFF2-40B4-BE49-F238E27FC236}">
                <a16:creationId xmlns:a16="http://schemas.microsoft.com/office/drawing/2014/main" id="{934E68D4-E99E-4A4E-907A-47A3675241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663" y="2008188"/>
            <a:ext cx="4562475" cy="2449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805DB-8615-44BD-B08E-C50A55DA2A6F}"/>
              </a:ext>
            </a:extLst>
          </p:cNvPr>
          <p:cNvSpPr>
            <a:spLocks noGrp="1"/>
          </p:cNvSpPr>
          <p:nvPr>
            <p:ph type="title"/>
          </p:nvPr>
        </p:nvSpPr>
        <p:spPr>
          <a:xfrm>
            <a:off x="5364163" y="115888"/>
            <a:ext cx="3322637" cy="1143000"/>
          </a:xfrm>
        </p:spPr>
        <p:txBody>
          <a:bodyPr rtlCol="0">
            <a:normAutofit fontScale="90000"/>
          </a:bodyPr>
          <a:lstStyle/>
          <a:p>
            <a:pPr fontAlgn="auto">
              <a:spcAft>
                <a:spcPts val="0"/>
              </a:spcAft>
              <a:defRPr/>
            </a:pPr>
            <a:r>
              <a:rPr lang="en-GB" dirty="0"/>
              <a:t>Canary Wharf!</a:t>
            </a:r>
          </a:p>
        </p:txBody>
      </p:sp>
      <p:sp>
        <p:nvSpPr>
          <p:cNvPr id="3" name="Content Placeholder 2">
            <a:extLst>
              <a:ext uri="{FF2B5EF4-FFF2-40B4-BE49-F238E27FC236}">
                <a16:creationId xmlns:a16="http://schemas.microsoft.com/office/drawing/2014/main" id="{0C69CFC3-DB18-4931-B00A-65593AAB9129}"/>
              </a:ext>
            </a:extLst>
          </p:cNvPr>
          <p:cNvSpPr>
            <a:spLocks noGrp="1"/>
          </p:cNvSpPr>
          <p:nvPr>
            <p:ph idx="1"/>
          </p:nvPr>
        </p:nvSpPr>
        <p:spPr>
          <a:xfrm>
            <a:off x="5292725" y="1165225"/>
            <a:ext cx="3394075" cy="5287963"/>
          </a:xfrm>
        </p:spPr>
        <p:txBody>
          <a:bodyPr rtlCol="0">
            <a:normAutofit lnSpcReduction="10000"/>
          </a:bodyPr>
          <a:lstStyle/>
          <a:p>
            <a:pPr marL="0" indent="0" fontAlgn="auto">
              <a:spcAft>
                <a:spcPts val="0"/>
              </a:spcAft>
              <a:buFont typeface="Arial" panose="020B0604020202020204" pitchFamily="34" charset="0"/>
              <a:buNone/>
              <a:defRPr/>
            </a:pPr>
            <a:r>
              <a:rPr lang="en-GB" sz="1600" b="1" dirty="0"/>
              <a:t>Our first stop! Use the pictures and information on this slide and the following slides to answer these questions </a:t>
            </a:r>
            <a:r>
              <a:rPr lang="en-GB" sz="1600" b="1" u="sng" dirty="0"/>
              <a:t>in full sentences</a:t>
            </a:r>
            <a:r>
              <a:rPr lang="en-GB" sz="1600" b="1" dirty="0"/>
              <a:t>. You can come back to this slide to remind yourself of them!</a:t>
            </a:r>
          </a:p>
          <a:p>
            <a:pPr marL="0" indent="0" fontAlgn="auto">
              <a:spcAft>
                <a:spcPts val="0"/>
              </a:spcAft>
              <a:buFont typeface="Arial" panose="020B0604020202020204" pitchFamily="34" charset="0"/>
              <a:buNone/>
              <a:defRPr/>
            </a:pPr>
            <a:endParaRPr lang="en-GB" sz="1600" b="1" dirty="0"/>
          </a:p>
          <a:p>
            <a:pPr marL="0" indent="0" fontAlgn="auto">
              <a:spcAft>
                <a:spcPts val="0"/>
              </a:spcAft>
              <a:buFont typeface="Arial" panose="020B0604020202020204" pitchFamily="34" charset="0"/>
              <a:buNone/>
              <a:defRPr/>
            </a:pPr>
            <a:r>
              <a:rPr lang="en-GB" sz="1600" dirty="0"/>
              <a:t>(4) What kind of materials are the buildings made of? What does this tell you about the expense?</a:t>
            </a:r>
          </a:p>
          <a:p>
            <a:pPr marL="0" indent="0" fontAlgn="auto">
              <a:spcAft>
                <a:spcPts val="0"/>
              </a:spcAft>
              <a:buFont typeface="Arial" panose="020B0604020202020204" pitchFamily="34" charset="0"/>
              <a:buNone/>
              <a:defRPr/>
            </a:pPr>
            <a:endParaRPr lang="en-GB" sz="1600" dirty="0"/>
          </a:p>
          <a:p>
            <a:pPr marL="0" indent="0" fontAlgn="auto">
              <a:spcAft>
                <a:spcPts val="0"/>
              </a:spcAft>
              <a:buFont typeface="Arial" panose="020B0604020202020204" pitchFamily="34" charset="0"/>
              <a:buNone/>
              <a:defRPr/>
            </a:pPr>
            <a:r>
              <a:rPr lang="en-GB" sz="1600" dirty="0"/>
              <a:t>(5) Who has Canary Wharf been built for? How have they ‘won’ from this development.</a:t>
            </a:r>
          </a:p>
          <a:p>
            <a:pPr marL="0" indent="0" fontAlgn="auto">
              <a:spcAft>
                <a:spcPts val="0"/>
              </a:spcAft>
              <a:buFont typeface="Arial" panose="020B0604020202020204" pitchFamily="34" charset="0"/>
              <a:buNone/>
              <a:defRPr/>
            </a:pPr>
            <a:endParaRPr lang="en-GB" sz="1600" dirty="0"/>
          </a:p>
          <a:p>
            <a:pPr marL="0" indent="0" fontAlgn="auto">
              <a:spcAft>
                <a:spcPts val="0"/>
              </a:spcAft>
              <a:buFont typeface="Arial" panose="020B0604020202020204" pitchFamily="34" charset="0"/>
              <a:buNone/>
              <a:defRPr/>
            </a:pPr>
            <a:r>
              <a:rPr lang="en-GB" sz="1600" dirty="0"/>
              <a:t>(6) Who used to use this area? Why would they be considered ‘losers’ of this development?</a:t>
            </a:r>
          </a:p>
          <a:p>
            <a:pPr marL="0" indent="0" fontAlgn="auto">
              <a:spcAft>
                <a:spcPts val="0"/>
              </a:spcAft>
              <a:buFont typeface="Arial" panose="020B0604020202020204" pitchFamily="34" charset="0"/>
              <a:buNone/>
              <a:defRPr/>
            </a:pPr>
            <a:endParaRPr lang="en-GB" sz="1600" dirty="0"/>
          </a:p>
          <a:p>
            <a:pPr marL="0" indent="0" fontAlgn="auto">
              <a:spcAft>
                <a:spcPts val="0"/>
              </a:spcAft>
              <a:buFont typeface="Arial" panose="020B0604020202020204" pitchFamily="34" charset="0"/>
              <a:buNone/>
              <a:defRPr/>
            </a:pPr>
            <a:r>
              <a:rPr lang="en-GB" sz="1600" dirty="0"/>
              <a:t>(7) Name as many different transport links as you can find!</a:t>
            </a:r>
            <a:endParaRPr lang="en-GB" sz="1600" b="1" dirty="0"/>
          </a:p>
          <a:p>
            <a:pPr marL="0" indent="0" fontAlgn="auto">
              <a:spcAft>
                <a:spcPts val="0"/>
              </a:spcAft>
              <a:buFont typeface="Arial" panose="020B0604020202020204" pitchFamily="34" charset="0"/>
              <a:buNone/>
              <a:defRPr/>
            </a:pPr>
            <a:endParaRPr lang="en-GB" sz="1600" b="1" dirty="0"/>
          </a:p>
        </p:txBody>
      </p:sp>
      <p:pic>
        <p:nvPicPr>
          <p:cNvPr id="12292" name="Picture 2" descr="D:\Teaching Folder\Field Trips\Y9 London\Pics\London 2011\DSCN2630.JPG">
            <a:extLst>
              <a:ext uri="{FF2B5EF4-FFF2-40B4-BE49-F238E27FC236}">
                <a16:creationId xmlns:a16="http://schemas.microsoft.com/office/drawing/2014/main" id="{21B68340-41D2-4589-8B73-480C2330CD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51450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Box 3">
            <a:extLst>
              <a:ext uri="{FF2B5EF4-FFF2-40B4-BE49-F238E27FC236}">
                <a16:creationId xmlns:a16="http://schemas.microsoft.com/office/drawing/2014/main" id="{336DE859-D682-4658-89B2-0105D604C194}"/>
              </a:ext>
            </a:extLst>
          </p:cNvPr>
          <p:cNvSpPr txBox="1">
            <a:spLocks noChangeArrowheads="1"/>
          </p:cNvSpPr>
          <p:nvPr/>
        </p:nvSpPr>
        <p:spPr bwMode="auto">
          <a:xfrm>
            <a:off x="1547813" y="98425"/>
            <a:ext cx="237648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400" b="1">
                <a:solidFill>
                  <a:schemeClr val="bg1"/>
                </a:solidFill>
              </a:rPr>
              <a:t>A ‘ticker tape’ showing the performance of the Stock Exchanges!</a:t>
            </a:r>
          </a:p>
        </p:txBody>
      </p:sp>
      <p:sp>
        <p:nvSpPr>
          <p:cNvPr id="12294" name="TextBox 5">
            <a:extLst>
              <a:ext uri="{FF2B5EF4-FFF2-40B4-BE49-F238E27FC236}">
                <a16:creationId xmlns:a16="http://schemas.microsoft.com/office/drawing/2014/main" id="{58850CF2-81F5-441C-8FD2-29E5A9DBD305}"/>
              </a:ext>
            </a:extLst>
          </p:cNvPr>
          <p:cNvSpPr txBox="1">
            <a:spLocks noChangeArrowheads="1"/>
          </p:cNvSpPr>
          <p:nvPr/>
        </p:nvSpPr>
        <p:spPr bwMode="auto">
          <a:xfrm>
            <a:off x="323850" y="2492375"/>
            <a:ext cx="2376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400" b="1">
                <a:solidFill>
                  <a:schemeClr val="bg1"/>
                </a:solidFill>
              </a:rPr>
              <a:t>Marble and polished granite building materials</a:t>
            </a:r>
          </a:p>
        </p:txBody>
      </p:sp>
      <p:cxnSp>
        <p:nvCxnSpPr>
          <p:cNvPr id="7" name="Straight Arrow Connector 6">
            <a:extLst>
              <a:ext uri="{FF2B5EF4-FFF2-40B4-BE49-F238E27FC236}">
                <a16:creationId xmlns:a16="http://schemas.microsoft.com/office/drawing/2014/main" id="{94A912F6-B6E2-4E89-B7A4-307BDEFA54E0}"/>
              </a:ext>
            </a:extLst>
          </p:cNvPr>
          <p:cNvCxnSpPr/>
          <p:nvPr/>
        </p:nvCxnSpPr>
        <p:spPr>
          <a:xfrm>
            <a:off x="1331913" y="3016250"/>
            <a:ext cx="180975" cy="13493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 name="Straight Arrow Connector 8">
            <a:extLst>
              <a:ext uri="{FF2B5EF4-FFF2-40B4-BE49-F238E27FC236}">
                <a16:creationId xmlns:a16="http://schemas.microsoft.com/office/drawing/2014/main" id="{DA81F87E-AE20-4F53-BC48-7F715B2B2F5F}"/>
              </a:ext>
            </a:extLst>
          </p:cNvPr>
          <p:cNvCxnSpPr/>
          <p:nvPr/>
        </p:nvCxnSpPr>
        <p:spPr>
          <a:xfrm>
            <a:off x="2374900" y="2754313"/>
            <a:ext cx="193675" cy="2619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Straight Arrow Connector 10">
            <a:extLst>
              <a:ext uri="{FF2B5EF4-FFF2-40B4-BE49-F238E27FC236}">
                <a16:creationId xmlns:a16="http://schemas.microsoft.com/office/drawing/2014/main" id="{C4BCC7E5-8890-4513-9971-C186731A2FA4}"/>
              </a:ext>
            </a:extLst>
          </p:cNvPr>
          <p:cNvCxnSpPr/>
          <p:nvPr/>
        </p:nvCxnSpPr>
        <p:spPr>
          <a:xfrm>
            <a:off x="2987675" y="836613"/>
            <a:ext cx="0" cy="5048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CBF04B6-94C8-41E1-9CD0-192910F2450C}"/>
              </a:ext>
            </a:extLst>
          </p:cNvPr>
          <p:cNvSpPr>
            <a:spLocks noGrp="1"/>
          </p:cNvSpPr>
          <p:nvPr>
            <p:ph type="title"/>
          </p:nvPr>
        </p:nvSpPr>
        <p:spPr/>
        <p:txBody>
          <a:bodyPr/>
          <a:lstStyle/>
          <a:p>
            <a:endParaRPr lang="en-GB" altLang="en-US"/>
          </a:p>
        </p:txBody>
      </p:sp>
      <p:sp>
        <p:nvSpPr>
          <p:cNvPr id="13315" name="Content Placeholder 2">
            <a:extLst>
              <a:ext uri="{FF2B5EF4-FFF2-40B4-BE49-F238E27FC236}">
                <a16:creationId xmlns:a16="http://schemas.microsoft.com/office/drawing/2014/main" id="{E047F20F-4F60-40F7-8C73-06B4E54284FC}"/>
              </a:ext>
            </a:extLst>
          </p:cNvPr>
          <p:cNvSpPr>
            <a:spLocks noGrp="1"/>
          </p:cNvSpPr>
          <p:nvPr>
            <p:ph idx="1"/>
          </p:nvPr>
        </p:nvSpPr>
        <p:spPr/>
        <p:txBody>
          <a:bodyPr/>
          <a:lstStyle/>
          <a:p>
            <a:endParaRPr lang="en-GB" altLang="en-US"/>
          </a:p>
        </p:txBody>
      </p:sp>
      <p:pic>
        <p:nvPicPr>
          <p:cNvPr id="13316" name="Picture 2" descr="D:\Teaching Folder\Field Trips\Y9 London\Pics\London 2011\DSCN2631.JPG">
            <a:extLst>
              <a:ext uri="{FF2B5EF4-FFF2-40B4-BE49-F238E27FC236}">
                <a16:creationId xmlns:a16="http://schemas.microsoft.com/office/drawing/2014/main" id="{8F45CE21-3D24-4F4D-9FEF-CB81EBCAB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3688" y="0"/>
            <a:ext cx="5148262"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3" descr="D:\Teaching Folder\Field Trips\Y9 London\Pics\London 2006\DCP_0018.JPG">
            <a:extLst>
              <a:ext uri="{FF2B5EF4-FFF2-40B4-BE49-F238E27FC236}">
                <a16:creationId xmlns:a16="http://schemas.microsoft.com/office/drawing/2014/main" id="{6B4F55E8-FF15-48B6-A96E-F61F3069C9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34925"/>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Box 5">
            <a:extLst>
              <a:ext uri="{FF2B5EF4-FFF2-40B4-BE49-F238E27FC236}">
                <a16:creationId xmlns:a16="http://schemas.microsoft.com/office/drawing/2014/main" id="{74919963-9159-435A-B17B-B6E5AA6A7D54}"/>
              </a:ext>
            </a:extLst>
          </p:cNvPr>
          <p:cNvSpPr txBox="1">
            <a:spLocks noChangeArrowheads="1"/>
          </p:cNvSpPr>
          <p:nvPr/>
        </p:nvSpPr>
        <p:spPr bwMode="auto">
          <a:xfrm>
            <a:off x="15875" y="11113"/>
            <a:ext cx="2376488"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400" b="1">
                <a:solidFill>
                  <a:schemeClr val="bg1"/>
                </a:solidFill>
              </a:rPr>
              <a:t>“One Canada Square” was the tallest building in the UK, but was overtaken in 2012 by another London CBD building. It is 770ft &amp; 50 stories high! So high it has to have a flashing light on top to warn aircraft that it is there!</a:t>
            </a:r>
          </a:p>
        </p:txBody>
      </p:sp>
      <p:sp>
        <p:nvSpPr>
          <p:cNvPr id="13319" name="Rectangle 3">
            <a:extLst>
              <a:ext uri="{FF2B5EF4-FFF2-40B4-BE49-F238E27FC236}">
                <a16:creationId xmlns:a16="http://schemas.microsoft.com/office/drawing/2014/main" id="{18EC90B6-6BAE-4E1B-9015-028F54EF7A0D}"/>
              </a:ext>
            </a:extLst>
          </p:cNvPr>
          <p:cNvSpPr>
            <a:spLocks noChangeArrowheads="1"/>
          </p:cNvSpPr>
          <p:nvPr/>
        </p:nvSpPr>
        <p:spPr bwMode="auto">
          <a:xfrm>
            <a:off x="4446588" y="3068638"/>
            <a:ext cx="22320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600" b="1">
                <a:solidFill>
                  <a:schemeClr val="bg1"/>
                </a:solidFill>
              </a:rPr>
              <a:t>Made of reinforced steel and laminated glass which are both flexible in the wind. This means it is more resistant to the weather. </a:t>
            </a:r>
          </a:p>
        </p:txBody>
      </p:sp>
      <p:sp>
        <p:nvSpPr>
          <p:cNvPr id="5" name="Rectangle 4">
            <a:extLst>
              <a:ext uri="{FF2B5EF4-FFF2-40B4-BE49-F238E27FC236}">
                <a16:creationId xmlns:a16="http://schemas.microsoft.com/office/drawing/2014/main" id="{F9ED6ED3-F10F-4A0E-8D8C-404540871040}"/>
              </a:ext>
            </a:extLst>
          </p:cNvPr>
          <p:cNvSpPr/>
          <p:nvPr/>
        </p:nvSpPr>
        <p:spPr>
          <a:xfrm>
            <a:off x="323850" y="3592513"/>
            <a:ext cx="3527425" cy="3292475"/>
          </a:xfrm>
          <a:prstGeom prst="rect">
            <a:avLst/>
          </a:prstGeom>
        </p:spPr>
        <p:txBody>
          <a:bodyPr>
            <a:spAutoFit/>
          </a:bodyPr>
          <a:lstStyle/>
          <a:p>
            <a:pPr fontAlgn="auto">
              <a:spcBef>
                <a:spcPts val="0"/>
              </a:spcBef>
              <a:spcAft>
                <a:spcPts val="0"/>
              </a:spcAft>
              <a:defRPr/>
            </a:pPr>
            <a:r>
              <a:rPr lang="en-GB" b="1" dirty="0">
                <a:latin typeface="+mn-lt"/>
                <a:cs typeface="+mn-cs"/>
              </a:rPr>
              <a:t>Examples of businesses who rented space in “One Canada Square” have been:</a:t>
            </a:r>
          </a:p>
          <a:p>
            <a:pPr fontAlgn="auto">
              <a:spcBef>
                <a:spcPts val="0"/>
              </a:spcBef>
              <a:spcAft>
                <a:spcPts val="0"/>
              </a:spcAft>
              <a:defRPr/>
            </a:pPr>
            <a:endParaRPr lang="en-GB" sz="1400" b="1" dirty="0">
              <a:latin typeface="+mn-lt"/>
              <a:cs typeface="+mn-cs"/>
            </a:endParaRPr>
          </a:p>
          <a:p>
            <a:pPr marL="285750" indent="-285750" fontAlgn="auto">
              <a:spcBef>
                <a:spcPts val="0"/>
              </a:spcBef>
              <a:spcAft>
                <a:spcPts val="0"/>
              </a:spcAft>
              <a:buFont typeface="Arial" pitchFamily="34" charset="0"/>
              <a:buChar char="•"/>
              <a:defRPr/>
            </a:pPr>
            <a:r>
              <a:rPr lang="en-GB" sz="1400" dirty="0">
                <a:latin typeface="+mn-lt"/>
                <a:cs typeface="+mn-cs"/>
              </a:rPr>
              <a:t>Banks e.g. Bank of New York Mellon, Clydesdale, HSBC, NatWest</a:t>
            </a:r>
          </a:p>
          <a:p>
            <a:pPr marL="285750" indent="-285750" fontAlgn="auto">
              <a:spcBef>
                <a:spcPts val="0"/>
              </a:spcBef>
              <a:spcAft>
                <a:spcPts val="0"/>
              </a:spcAft>
              <a:buFont typeface="Arial" pitchFamily="34" charset="0"/>
              <a:buChar char="•"/>
              <a:defRPr/>
            </a:pPr>
            <a:r>
              <a:rPr lang="en-GB" sz="1400" dirty="0">
                <a:latin typeface="+mn-lt"/>
                <a:cs typeface="+mn-cs"/>
              </a:rPr>
              <a:t>Investment e.g. Moody’s</a:t>
            </a:r>
          </a:p>
          <a:p>
            <a:pPr marL="285750" indent="-285750" fontAlgn="auto">
              <a:spcBef>
                <a:spcPts val="0"/>
              </a:spcBef>
              <a:spcAft>
                <a:spcPts val="0"/>
              </a:spcAft>
              <a:buFont typeface="Arial" pitchFamily="34" charset="0"/>
              <a:buChar char="•"/>
              <a:defRPr/>
            </a:pPr>
            <a:r>
              <a:rPr lang="en-GB" sz="1400" dirty="0">
                <a:latin typeface="+mn-lt"/>
                <a:cs typeface="+mn-cs"/>
              </a:rPr>
              <a:t>Insurance e.g. Euler Hermes, MetLife</a:t>
            </a:r>
          </a:p>
          <a:p>
            <a:pPr marL="285750" indent="-285750" fontAlgn="auto">
              <a:spcBef>
                <a:spcPts val="0"/>
              </a:spcBef>
              <a:spcAft>
                <a:spcPts val="0"/>
              </a:spcAft>
              <a:buFont typeface="Arial" pitchFamily="34" charset="0"/>
              <a:buChar char="•"/>
              <a:defRPr/>
            </a:pPr>
            <a:r>
              <a:rPr lang="en-GB" sz="1400" dirty="0">
                <a:latin typeface="+mn-lt"/>
                <a:cs typeface="+mn-cs"/>
              </a:rPr>
              <a:t>Global trade e.g. International Sugar Organization, Samsung Electronics</a:t>
            </a:r>
          </a:p>
          <a:p>
            <a:pPr marL="285750" indent="-285750" fontAlgn="auto">
              <a:spcBef>
                <a:spcPts val="0"/>
              </a:spcBef>
              <a:spcAft>
                <a:spcPts val="0"/>
              </a:spcAft>
              <a:buFont typeface="Arial" pitchFamily="34" charset="0"/>
              <a:buChar char="•"/>
              <a:defRPr/>
            </a:pPr>
            <a:r>
              <a:rPr lang="en-GB" sz="1400" dirty="0">
                <a:latin typeface="+mn-lt"/>
                <a:cs typeface="+mn-cs"/>
              </a:rPr>
              <a:t>Newspapers e.g. Trinity Mirror</a:t>
            </a:r>
          </a:p>
          <a:p>
            <a:pPr marL="285750" indent="-285750" fontAlgn="auto">
              <a:spcBef>
                <a:spcPts val="0"/>
              </a:spcBef>
              <a:spcAft>
                <a:spcPts val="0"/>
              </a:spcAft>
              <a:buFont typeface="Arial" pitchFamily="34" charset="0"/>
              <a:buChar char="•"/>
              <a:defRPr/>
            </a:pPr>
            <a:endParaRPr lang="en-GB" sz="1400" dirty="0">
              <a:latin typeface="+mn-lt"/>
              <a:cs typeface="+mn-cs"/>
            </a:endParaRPr>
          </a:p>
          <a:p>
            <a:pPr fontAlgn="auto">
              <a:spcBef>
                <a:spcPts val="0"/>
              </a:spcBef>
              <a:spcAft>
                <a:spcPts val="0"/>
              </a:spcAft>
              <a:defRPr/>
            </a:pPr>
            <a:r>
              <a:rPr lang="en-GB" sz="1400" dirty="0">
                <a:latin typeface="+mn-lt"/>
                <a:cs typeface="+mn-cs"/>
              </a:rPr>
              <a:t>These are mostly MNCs who pay highly qualified people huge wages</a:t>
            </a:r>
          </a:p>
        </p:txBody>
      </p:sp>
      <p:cxnSp>
        <p:nvCxnSpPr>
          <p:cNvPr id="8" name="Straight Arrow Connector 7">
            <a:extLst>
              <a:ext uri="{FF2B5EF4-FFF2-40B4-BE49-F238E27FC236}">
                <a16:creationId xmlns:a16="http://schemas.microsoft.com/office/drawing/2014/main" id="{AF469875-7A45-4641-8538-2C3DF5BBB623}"/>
              </a:ext>
            </a:extLst>
          </p:cNvPr>
          <p:cNvCxnSpPr/>
          <p:nvPr/>
        </p:nvCxnSpPr>
        <p:spPr>
          <a:xfrm>
            <a:off x="2195513" y="188913"/>
            <a:ext cx="504825" cy="714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Straight Arrow Connector 9">
            <a:extLst>
              <a:ext uri="{FF2B5EF4-FFF2-40B4-BE49-F238E27FC236}">
                <a16:creationId xmlns:a16="http://schemas.microsoft.com/office/drawing/2014/main" id="{FE10D21F-257E-45FE-9104-A27B37849430}"/>
              </a:ext>
            </a:extLst>
          </p:cNvPr>
          <p:cNvCxnSpPr/>
          <p:nvPr/>
        </p:nvCxnSpPr>
        <p:spPr>
          <a:xfrm flipV="1">
            <a:off x="6516688" y="3430588"/>
            <a:ext cx="1079500" cy="5461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A83D09B0-A921-40EA-BFCB-94B61E8B0B45}"/>
              </a:ext>
            </a:extLst>
          </p:cNvPr>
          <p:cNvSpPr>
            <a:spLocks noGrp="1"/>
          </p:cNvSpPr>
          <p:nvPr>
            <p:ph type="title"/>
          </p:nvPr>
        </p:nvSpPr>
        <p:spPr/>
        <p:txBody>
          <a:bodyPr/>
          <a:lstStyle/>
          <a:p>
            <a:endParaRPr lang="en-GB" altLang="en-US"/>
          </a:p>
        </p:txBody>
      </p:sp>
      <p:sp>
        <p:nvSpPr>
          <p:cNvPr id="14339" name="Content Placeholder 2">
            <a:extLst>
              <a:ext uri="{FF2B5EF4-FFF2-40B4-BE49-F238E27FC236}">
                <a16:creationId xmlns:a16="http://schemas.microsoft.com/office/drawing/2014/main" id="{A9EAE601-52F9-4BEC-AB2B-C0F43E90212B}"/>
              </a:ext>
            </a:extLst>
          </p:cNvPr>
          <p:cNvSpPr>
            <a:spLocks noGrp="1"/>
          </p:cNvSpPr>
          <p:nvPr>
            <p:ph idx="1"/>
          </p:nvPr>
        </p:nvSpPr>
        <p:spPr/>
        <p:txBody>
          <a:bodyPr/>
          <a:lstStyle/>
          <a:p>
            <a:endParaRPr lang="en-GB" altLang="en-US"/>
          </a:p>
        </p:txBody>
      </p:sp>
      <p:pic>
        <p:nvPicPr>
          <p:cNvPr id="14340" name="Picture 2">
            <a:extLst>
              <a:ext uri="{FF2B5EF4-FFF2-40B4-BE49-F238E27FC236}">
                <a16:creationId xmlns:a16="http://schemas.microsoft.com/office/drawing/2014/main" id="{380DFD42-0667-4F6A-8B60-6B53AF002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1950" y="0"/>
            <a:ext cx="624205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4" descr="http://www.museumoflondon.org.uk/museumoflondon/images/microsites/derivatives/exploring/107/mid/HG1931_28.jpg">
            <a:extLst>
              <a:ext uri="{FF2B5EF4-FFF2-40B4-BE49-F238E27FC236}">
                <a16:creationId xmlns:a16="http://schemas.microsoft.com/office/drawing/2014/main" id="{046AE6AA-89BC-4C90-9F7F-BECF49C1E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78213"/>
            <a:ext cx="339090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3">
            <a:extLst>
              <a:ext uri="{FF2B5EF4-FFF2-40B4-BE49-F238E27FC236}">
                <a16:creationId xmlns:a16="http://schemas.microsoft.com/office/drawing/2014/main" id="{4D76EB76-8FA4-4B63-9F76-CAC38D7D11BF}"/>
              </a:ext>
            </a:extLst>
          </p:cNvPr>
          <p:cNvSpPr>
            <a:spLocks noChangeArrowheads="1"/>
          </p:cNvSpPr>
          <p:nvPr/>
        </p:nvSpPr>
        <p:spPr bwMode="auto">
          <a:xfrm>
            <a:off x="596900" y="260350"/>
            <a:ext cx="23050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a:r>
              <a:rPr lang="en-GB" altLang="en-US" sz="1400"/>
              <a:t>You can see how expensive this development is! Definitely need money to do business here…</a:t>
            </a:r>
          </a:p>
        </p:txBody>
      </p:sp>
      <p:sp>
        <p:nvSpPr>
          <p:cNvPr id="14343" name="Rectangle 6">
            <a:extLst>
              <a:ext uri="{FF2B5EF4-FFF2-40B4-BE49-F238E27FC236}">
                <a16:creationId xmlns:a16="http://schemas.microsoft.com/office/drawing/2014/main" id="{7C05385F-B95C-4541-A98D-0E71AF2FDB9D}"/>
              </a:ext>
            </a:extLst>
          </p:cNvPr>
          <p:cNvSpPr>
            <a:spLocks noChangeArrowheads="1"/>
          </p:cNvSpPr>
          <p:nvPr/>
        </p:nvSpPr>
        <p:spPr bwMode="auto">
          <a:xfrm>
            <a:off x="179388" y="1878013"/>
            <a:ext cx="23050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400"/>
              <a:t>Before the modern development, working-class people with few skills got paid low wages to unload ships that came into the docks. They were called “dockers”.</a:t>
            </a:r>
          </a:p>
        </p:txBody>
      </p:sp>
      <p:sp>
        <p:nvSpPr>
          <p:cNvPr id="14344" name="Rectangle 7">
            <a:extLst>
              <a:ext uri="{FF2B5EF4-FFF2-40B4-BE49-F238E27FC236}">
                <a16:creationId xmlns:a16="http://schemas.microsoft.com/office/drawing/2014/main" id="{6A864945-E422-4765-A0AB-1A2EED88742A}"/>
              </a:ext>
            </a:extLst>
          </p:cNvPr>
          <p:cNvSpPr>
            <a:spLocks noChangeArrowheads="1"/>
          </p:cNvSpPr>
          <p:nvPr/>
        </p:nvSpPr>
        <p:spPr bwMode="auto">
          <a:xfrm>
            <a:off x="3417888" y="5013325"/>
            <a:ext cx="230346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a:r>
              <a:rPr lang="en-GB" altLang="en-US" sz="1400"/>
              <a:t>Unfortunately container ships (like this one down the river at Tilbury) were too big for these docks, so dockers lost their jobs and the docks (for shipping) closed down. This is why the expensive office blocks were built.</a:t>
            </a:r>
          </a:p>
        </p:txBody>
      </p:sp>
      <p:pic>
        <p:nvPicPr>
          <p:cNvPr id="14345" name="Picture 5">
            <a:extLst>
              <a:ext uri="{FF2B5EF4-FFF2-40B4-BE49-F238E27FC236}">
                <a16:creationId xmlns:a16="http://schemas.microsoft.com/office/drawing/2014/main" id="{15EAB2C3-0B66-4D32-9DCD-D72307BC36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1350" y="4933950"/>
            <a:ext cx="2105025" cy="195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54B47E59-67F3-4BD4-B334-CF68F064B0C7}"/>
              </a:ext>
            </a:extLst>
          </p:cNvPr>
          <p:cNvSpPr>
            <a:spLocks noGrp="1"/>
          </p:cNvSpPr>
          <p:nvPr>
            <p:ph type="title"/>
          </p:nvPr>
        </p:nvSpPr>
        <p:spPr/>
        <p:txBody>
          <a:bodyPr/>
          <a:lstStyle/>
          <a:p>
            <a:endParaRPr lang="en-GB" altLang="en-US"/>
          </a:p>
        </p:txBody>
      </p:sp>
      <p:sp>
        <p:nvSpPr>
          <p:cNvPr id="15363" name="Content Placeholder 2">
            <a:extLst>
              <a:ext uri="{FF2B5EF4-FFF2-40B4-BE49-F238E27FC236}">
                <a16:creationId xmlns:a16="http://schemas.microsoft.com/office/drawing/2014/main" id="{14AAF6DA-CCA5-4081-843D-208C62C4B49B}"/>
              </a:ext>
            </a:extLst>
          </p:cNvPr>
          <p:cNvSpPr>
            <a:spLocks noGrp="1"/>
          </p:cNvSpPr>
          <p:nvPr>
            <p:ph idx="1"/>
          </p:nvPr>
        </p:nvSpPr>
        <p:spPr/>
        <p:txBody>
          <a:bodyPr/>
          <a:lstStyle/>
          <a:p>
            <a:endParaRPr lang="en-GB" altLang="en-US"/>
          </a:p>
        </p:txBody>
      </p:sp>
      <p:pic>
        <p:nvPicPr>
          <p:cNvPr id="15364" name="Picture 2" descr="D:\Teaching Folder\Field Trips\Y9 London\Pics\London 2006\DCP_0019.JPG">
            <a:extLst>
              <a:ext uri="{FF2B5EF4-FFF2-40B4-BE49-F238E27FC236}">
                <a16:creationId xmlns:a16="http://schemas.microsoft.com/office/drawing/2014/main" id="{77F64EEC-D049-4EC2-8191-E0AF043FFD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050"/>
            <a:ext cx="5578475" cy="594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3" descr="D:\Teaching Folder\Field Trips\Y9 London\Pics\London 2011\DSCN2633.JPG">
            <a:extLst>
              <a:ext uri="{FF2B5EF4-FFF2-40B4-BE49-F238E27FC236}">
                <a16:creationId xmlns:a16="http://schemas.microsoft.com/office/drawing/2014/main" id="{04963C4D-114A-4E91-97BA-AA4060B8F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588"/>
            <a:ext cx="47879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4">
            <a:extLst>
              <a:ext uri="{FF2B5EF4-FFF2-40B4-BE49-F238E27FC236}">
                <a16:creationId xmlns:a16="http://schemas.microsoft.com/office/drawing/2014/main" id="{DEDBE7BD-6F1D-42B3-B2F9-B3948E0DE0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182563"/>
            <a:ext cx="2800350"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7" name="Rectangle 6">
            <a:extLst>
              <a:ext uri="{FF2B5EF4-FFF2-40B4-BE49-F238E27FC236}">
                <a16:creationId xmlns:a16="http://schemas.microsoft.com/office/drawing/2014/main" id="{AF4A3FC9-FDB7-4E07-821E-0A56451DD7B7}"/>
              </a:ext>
            </a:extLst>
          </p:cNvPr>
          <p:cNvSpPr>
            <a:spLocks noChangeArrowheads="1"/>
          </p:cNvSpPr>
          <p:nvPr/>
        </p:nvSpPr>
        <p:spPr bwMode="auto">
          <a:xfrm>
            <a:off x="6588125" y="703263"/>
            <a:ext cx="22320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600" b="1">
                <a:solidFill>
                  <a:schemeClr val="bg1"/>
                </a:solidFill>
              </a:rPr>
              <a:t>The Docklands Light Railway (DLR) tram line links in with the Underground.</a:t>
            </a:r>
          </a:p>
        </p:txBody>
      </p:sp>
      <p:cxnSp>
        <p:nvCxnSpPr>
          <p:cNvPr id="5" name="Straight Arrow Connector 4">
            <a:extLst>
              <a:ext uri="{FF2B5EF4-FFF2-40B4-BE49-F238E27FC236}">
                <a16:creationId xmlns:a16="http://schemas.microsoft.com/office/drawing/2014/main" id="{E1E24305-2985-43FC-87C6-D0AEF8B43C48}"/>
              </a:ext>
            </a:extLst>
          </p:cNvPr>
          <p:cNvCxnSpPr/>
          <p:nvPr/>
        </p:nvCxnSpPr>
        <p:spPr>
          <a:xfrm flipH="1">
            <a:off x="5578475" y="1273175"/>
            <a:ext cx="1370013" cy="1724025"/>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8" name="Straight Arrow Connector 7">
            <a:extLst>
              <a:ext uri="{FF2B5EF4-FFF2-40B4-BE49-F238E27FC236}">
                <a16:creationId xmlns:a16="http://schemas.microsoft.com/office/drawing/2014/main" id="{52F4570A-3A74-40E8-AFB1-3BA1354F6D9F}"/>
              </a:ext>
            </a:extLst>
          </p:cNvPr>
          <p:cNvCxnSpPr/>
          <p:nvPr/>
        </p:nvCxnSpPr>
        <p:spPr>
          <a:xfrm flipH="1">
            <a:off x="2689225" y="1779588"/>
            <a:ext cx="5195888" cy="316865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15370" name="Rectangle 8">
            <a:extLst>
              <a:ext uri="{FF2B5EF4-FFF2-40B4-BE49-F238E27FC236}">
                <a16:creationId xmlns:a16="http://schemas.microsoft.com/office/drawing/2014/main" id="{09892788-64BA-4104-BDEF-3041FA456F50}"/>
              </a:ext>
            </a:extLst>
          </p:cNvPr>
          <p:cNvSpPr>
            <a:spLocks noChangeArrowheads="1"/>
          </p:cNvSpPr>
          <p:nvPr/>
        </p:nvSpPr>
        <p:spPr bwMode="auto">
          <a:xfrm>
            <a:off x="107950" y="182563"/>
            <a:ext cx="1727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400"/>
              <a:t>London’s transport network is an example of “integrated transport”, where many forms of transport link into each other</a:t>
            </a:r>
          </a:p>
        </p:txBody>
      </p:sp>
      <p:cxnSp>
        <p:nvCxnSpPr>
          <p:cNvPr id="11" name="Straight Arrow Connector 10">
            <a:extLst>
              <a:ext uri="{FF2B5EF4-FFF2-40B4-BE49-F238E27FC236}">
                <a16:creationId xmlns:a16="http://schemas.microsoft.com/office/drawing/2014/main" id="{09FBCEB8-D6F8-44C5-BEFA-29E03E218B60}"/>
              </a:ext>
            </a:extLst>
          </p:cNvPr>
          <p:cNvCxnSpPr/>
          <p:nvPr/>
        </p:nvCxnSpPr>
        <p:spPr>
          <a:xfrm>
            <a:off x="1403350" y="908050"/>
            <a:ext cx="1512888" cy="504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B143807-6382-4F57-ADB8-AB21E84DF89D}"/>
              </a:ext>
            </a:extLst>
          </p:cNvPr>
          <p:cNvSpPr>
            <a:spLocks noGrp="1"/>
          </p:cNvSpPr>
          <p:nvPr>
            <p:ph type="title"/>
          </p:nvPr>
        </p:nvSpPr>
        <p:spPr/>
        <p:txBody>
          <a:bodyPr/>
          <a:lstStyle/>
          <a:p>
            <a:endParaRPr lang="en-GB" altLang="en-US"/>
          </a:p>
        </p:txBody>
      </p:sp>
      <p:sp>
        <p:nvSpPr>
          <p:cNvPr id="16387" name="Content Placeholder 2">
            <a:extLst>
              <a:ext uri="{FF2B5EF4-FFF2-40B4-BE49-F238E27FC236}">
                <a16:creationId xmlns:a16="http://schemas.microsoft.com/office/drawing/2014/main" id="{5D4D7126-C4E5-4A96-B727-94EC800C8DC2}"/>
              </a:ext>
            </a:extLst>
          </p:cNvPr>
          <p:cNvSpPr>
            <a:spLocks noGrp="1"/>
          </p:cNvSpPr>
          <p:nvPr>
            <p:ph idx="1"/>
          </p:nvPr>
        </p:nvSpPr>
        <p:spPr/>
        <p:txBody>
          <a:bodyPr/>
          <a:lstStyle/>
          <a:p>
            <a:endParaRPr lang="en-GB" altLang="en-US"/>
          </a:p>
        </p:txBody>
      </p:sp>
      <p:pic>
        <p:nvPicPr>
          <p:cNvPr id="16388" name="Picture 2">
            <a:extLst>
              <a:ext uri="{FF2B5EF4-FFF2-40B4-BE49-F238E27FC236}">
                <a16:creationId xmlns:a16="http://schemas.microsoft.com/office/drawing/2014/main" id="{CE8B4A44-6C4A-4730-80DB-61B470B094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A654B7BB-F188-482C-982F-9A5884352899}"/>
              </a:ext>
            </a:extLst>
          </p:cNvPr>
          <p:cNvSpPr/>
          <p:nvPr/>
        </p:nvSpPr>
        <p:spPr>
          <a:xfrm>
            <a:off x="4421188" y="188913"/>
            <a:ext cx="4572000" cy="92233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b="1" dirty="0"/>
              <a:t>It’s time to jump on the Docklands Light Railway to get to our next stop! </a:t>
            </a:r>
            <a:r>
              <a:rPr lang="en-GB" b="1" i="1" dirty="0"/>
              <a:t>Mind the gap please!</a:t>
            </a:r>
          </a:p>
        </p:txBody>
      </p:sp>
      <p:pic>
        <p:nvPicPr>
          <p:cNvPr id="16390" name="Picture 3">
            <a:extLst>
              <a:ext uri="{FF2B5EF4-FFF2-40B4-BE49-F238E27FC236}">
                <a16:creationId xmlns:a16="http://schemas.microsoft.com/office/drawing/2014/main" id="{01212688-E04E-472C-B6F2-DCFB31D41C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4652963"/>
            <a:ext cx="4219575"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a:extLst>
              <a:ext uri="{FF2B5EF4-FFF2-40B4-BE49-F238E27FC236}">
                <a16:creationId xmlns:a16="http://schemas.microsoft.com/office/drawing/2014/main" id="{DA0671C3-FDCF-41CF-9309-D4376CB7BE7E}"/>
              </a:ext>
            </a:extLst>
          </p:cNvPr>
          <p:cNvSpPr/>
          <p:nvPr/>
        </p:nvSpPr>
        <p:spPr>
          <a:xfrm>
            <a:off x="1979712" y="6093296"/>
            <a:ext cx="1944216" cy="579140"/>
          </a:xfrm>
          <a:prstGeom prst="ellipse">
            <a:avLst/>
          </a:prstGeom>
          <a:noFill/>
          <a:ln>
            <a:solidFill>
              <a:schemeClr val="tx2">
                <a:lumMod val="75000"/>
              </a:schemeClr>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073EDB0E-D950-4163-857B-344620669FCD}"/>
              </a:ext>
            </a:extLst>
          </p:cNvPr>
          <p:cNvSpPr>
            <a:spLocks noGrp="1"/>
          </p:cNvSpPr>
          <p:nvPr>
            <p:ph type="title"/>
          </p:nvPr>
        </p:nvSpPr>
        <p:spPr/>
        <p:txBody>
          <a:bodyPr/>
          <a:lstStyle/>
          <a:p>
            <a:endParaRPr lang="en-GB" altLang="en-US"/>
          </a:p>
        </p:txBody>
      </p:sp>
      <p:sp>
        <p:nvSpPr>
          <p:cNvPr id="17411" name="Content Placeholder 2">
            <a:extLst>
              <a:ext uri="{FF2B5EF4-FFF2-40B4-BE49-F238E27FC236}">
                <a16:creationId xmlns:a16="http://schemas.microsoft.com/office/drawing/2014/main" id="{C7106932-A025-480D-A276-5A8352DE1434}"/>
              </a:ext>
            </a:extLst>
          </p:cNvPr>
          <p:cNvSpPr>
            <a:spLocks noGrp="1"/>
          </p:cNvSpPr>
          <p:nvPr>
            <p:ph idx="1"/>
          </p:nvPr>
        </p:nvSpPr>
        <p:spPr/>
        <p:txBody>
          <a:bodyPr/>
          <a:lstStyle/>
          <a:p>
            <a:endParaRPr lang="en-GB" altLang="en-US"/>
          </a:p>
        </p:txBody>
      </p:sp>
      <p:pic>
        <p:nvPicPr>
          <p:cNvPr id="17412" name="Picture 2" descr="D:\Teaching Folder\Field Trips\Y9 London\Pics\London 2011\DSCN2639.JPG">
            <a:extLst>
              <a:ext uri="{FF2B5EF4-FFF2-40B4-BE49-F238E27FC236}">
                <a16:creationId xmlns:a16="http://schemas.microsoft.com/office/drawing/2014/main" id="{E6F678D2-4533-49B7-AEA9-A7BBDE782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8" y="0"/>
            <a:ext cx="9170988"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a:extLst>
              <a:ext uri="{FF2B5EF4-FFF2-40B4-BE49-F238E27FC236}">
                <a16:creationId xmlns:a16="http://schemas.microsoft.com/office/drawing/2014/main" id="{79E02B88-1DAB-4DE0-B09C-705293C19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4652963"/>
            <a:ext cx="4219575"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a:extLst>
              <a:ext uri="{FF2B5EF4-FFF2-40B4-BE49-F238E27FC236}">
                <a16:creationId xmlns:a16="http://schemas.microsoft.com/office/drawing/2014/main" id="{569759DB-FA59-41F5-B5DF-0847F63A38DE}"/>
              </a:ext>
            </a:extLst>
          </p:cNvPr>
          <p:cNvSpPr/>
          <p:nvPr/>
        </p:nvSpPr>
        <p:spPr>
          <a:xfrm>
            <a:off x="2771800" y="5479690"/>
            <a:ext cx="1944216" cy="579140"/>
          </a:xfrm>
          <a:prstGeom prst="ellipse">
            <a:avLst/>
          </a:prstGeom>
          <a:noFill/>
          <a:ln>
            <a:solidFill>
              <a:schemeClr val="tx2">
                <a:lumMod val="75000"/>
              </a:schemeClr>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cxnSp>
        <p:nvCxnSpPr>
          <p:cNvPr id="7" name="Elbow Connector 6">
            <a:extLst>
              <a:ext uri="{FF2B5EF4-FFF2-40B4-BE49-F238E27FC236}">
                <a16:creationId xmlns:a16="http://schemas.microsoft.com/office/drawing/2014/main" id="{88F1D3F4-324E-4490-8D8F-2F61BA5AF912}"/>
              </a:ext>
            </a:extLst>
          </p:cNvPr>
          <p:cNvCxnSpPr/>
          <p:nvPr/>
        </p:nvCxnSpPr>
        <p:spPr>
          <a:xfrm rot="5400000" flipH="1" flipV="1">
            <a:off x="2951957" y="5769769"/>
            <a:ext cx="792162" cy="12700"/>
          </a:xfrm>
          <a:prstGeom prst="bentConnector3">
            <a:avLst>
              <a:gd name="adj1" fmla="val 50000"/>
            </a:avLst>
          </a:prstGeom>
          <a:ln>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5E0E148C-1892-4024-A150-CBE6B5E8A3BC}"/>
              </a:ext>
            </a:extLst>
          </p:cNvPr>
          <p:cNvSpPr>
            <a:spLocks noGrp="1"/>
          </p:cNvSpPr>
          <p:nvPr>
            <p:ph type="title"/>
          </p:nvPr>
        </p:nvSpPr>
        <p:spPr/>
        <p:txBody>
          <a:bodyPr/>
          <a:lstStyle/>
          <a:p>
            <a:endParaRPr lang="en-GB" altLang="en-US"/>
          </a:p>
        </p:txBody>
      </p:sp>
      <p:sp>
        <p:nvSpPr>
          <p:cNvPr id="18435" name="Content Placeholder 2">
            <a:extLst>
              <a:ext uri="{FF2B5EF4-FFF2-40B4-BE49-F238E27FC236}">
                <a16:creationId xmlns:a16="http://schemas.microsoft.com/office/drawing/2014/main" id="{554782C3-47E0-4A49-86EC-16F290237517}"/>
              </a:ext>
            </a:extLst>
          </p:cNvPr>
          <p:cNvSpPr>
            <a:spLocks noGrp="1"/>
          </p:cNvSpPr>
          <p:nvPr>
            <p:ph idx="1"/>
          </p:nvPr>
        </p:nvSpPr>
        <p:spPr/>
        <p:txBody>
          <a:bodyPr/>
          <a:lstStyle/>
          <a:p>
            <a:endParaRPr lang="en-GB" altLang="en-US"/>
          </a:p>
        </p:txBody>
      </p:sp>
      <p:pic>
        <p:nvPicPr>
          <p:cNvPr id="18436" name="Picture 2" descr="D:\Teaching Folder\Field Trips\Y9 London\Pics\London 2006\DCP_0034.JPG">
            <a:extLst>
              <a:ext uri="{FF2B5EF4-FFF2-40B4-BE49-F238E27FC236}">
                <a16:creationId xmlns:a16="http://schemas.microsoft.com/office/drawing/2014/main" id="{FE692EB8-EB4F-4C6A-8245-B930046949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3">
            <a:extLst>
              <a:ext uri="{FF2B5EF4-FFF2-40B4-BE49-F238E27FC236}">
                <a16:creationId xmlns:a16="http://schemas.microsoft.com/office/drawing/2014/main" id="{5A06BBD0-931F-4363-9113-49885AD888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4652963"/>
            <a:ext cx="4219575"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a:extLst>
              <a:ext uri="{FF2B5EF4-FFF2-40B4-BE49-F238E27FC236}">
                <a16:creationId xmlns:a16="http://schemas.microsoft.com/office/drawing/2014/main" id="{4D050826-5A38-4750-A2C0-717CA81175FC}"/>
              </a:ext>
            </a:extLst>
          </p:cNvPr>
          <p:cNvSpPr/>
          <p:nvPr/>
        </p:nvSpPr>
        <p:spPr>
          <a:xfrm>
            <a:off x="1007604" y="4653136"/>
            <a:ext cx="1944216" cy="579140"/>
          </a:xfrm>
          <a:prstGeom prst="ellipse">
            <a:avLst/>
          </a:prstGeom>
          <a:noFill/>
          <a:ln>
            <a:solidFill>
              <a:schemeClr val="tx2">
                <a:lumMod val="75000"/>
              </a:schemeClr>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7" name="Rectangle 6">
            <a:extLst>
              <a:ext uri="{FF2B5EF4-FFF2-40B4-BE49-F238E27FC236}">
                <a16:creationId xmlns:a16="http://schemas.microsoft.com/office/drawing/2014/main" id="{2D97AE8D-D424-4401-8225-5DC0CB9A71B8}"/>
              </a:ext>
            </a:extLst>
          </p:cNvPr>
          <p:cNvSpPr/>
          <p:nvPr/>
        </p:nvSpPr>
        <p:spPr>
          <a:xfrm>
            <a:off x="4421188" y="188913"/>
            <a:ext cx="4572000" cy="120015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b="1" dirty="0"/>
              <a:t>Changing trains at Shadwell. We are not far away from Canary Wharf and it is so different here! Definitely an ‘inner city’ area. Spot any signs of </a:t>
            </a:r>
            <a:r>
              <a:rPr lang="en-GB" b="1" dirty="0">
                <a:hlinkClick r:id="rId4"/>
              </a:rPr>
              <a:t>deprivation</a:t>
            </a:r>
            <a:r>
              <a:rPr lang="en-GB" b="1" dirty="0"/>
              <a:t>?</a:t>
            </a:r>
            <a:endParaRPr lang="en-GB" b="1" i="1" dirty="0"/>
          </a:p>
        </p:txBody>
      </p:sp>
      <p:cxnSp>
        <p:nvCxnSpPr>
          <p:cNvPr id="8" name="Elbow Connector 7">
            <a:extLst>
              <a:ext uri="{FF2B5EF4-FFF2-40B4-BE49-F238E27FC236}">
                <a16:creationId xmlns:a16="http://schemas.microsoft.com/office/drawing/2014/main" id="{A77BB4D6-95A1-4F1D-B503-4F202C935144}"/>
              </a:ext>
            </a:extLst>
          </p:cNvPr>
          <p:cNvCxnSpPr/>
          <p:nvPr/>
        </p:nvCxnSpPr>
        <p:spPr>
          <a:xfrm rot="10800000">
            <a:off x="1835150" y="5373688"/>
            <a:ext cx="1512888" cy="792162"/>
          </a:xfrm>
          <a:prstGeom prst="bentConnector3">
            <a:avLst>
              <a:gd name="adj1" fmla="val 999"/>
            </a:avLst>
          </a:prstGeom>
          <a:ln>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D:\Teaching Folder\Field Trips\Y9 London\Pics\London 2006\DCP_0038.JPG">
            <a:extLst>
              <a:ext uri="{FF2B5EF4-FFF2-40B4-BE49-F238E27FC236}">
                <a16:creationId xmlns:a16="http://schemas.microsoft.com/office/drawing/2014/main" id="{8E3CB31D-A993-4352-8B9F-27B7FFE31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925"/>
            <a:ext cx="9190038" cy="689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itle 1">
            <a:extLst>
              <a:ext uri="{FF2B5EF4-FFF2-40B4-BE49-F238E27FC236}">
                <a16:creationId xmlns:a16="http://schemas.microsoft.com/office/drawing/2014/main" id="{53824C93-9691-4D76-B76D-E77D82C04186}"/>
              </a:ext>
            </a:extLst>
          </p:cNvPr>
          <p:cNvSpPr>
            <a:spLocks noGrp="1"/>
          </p:cNvSpPr>
          <p:nvPr>
            <p:ph type="title"/>
          </p:nvPr>
        </p:nvSpPr>
        <p:spPr/>
        <p:txBody>
          <a:bodyPr/>
          <a:lstStyle/>
          <a:p>
            <a:endParaRPr lang="en-GB" altLang="en-US"/>
          </a:p>
        </p:txBody>
      </p:sp>
      <p:sp>
        <p:nvSpPr>
          <p:cNvPr id="19460" name="Content Placeholder 2">
            <a:extLst>
              <a:ext uri="{FF2B5EF4-FFF2-40B4-BE49-F238E27FC236}">
                <a16:creationId xmlns:a16="http://schemas.microsoft.com/office/drawing/2014/main" id="{4064BD1E-F7D6-44DF-B4AE-D5A7DA957F3E}"/>
              </a:ext>
            </a:extLst>
          </p:cNvPr>
          <p:cNvSpPr>
            <a:spLocks noGrp="1"/>
          </p:cNvSpPr>
          <p:nvPr>
            <p:ph idx="1"/>
          </p:nvPr>
        </p:nvSpPr>
        <p:spPr/>
        <p:txBody>
          <a:bodyPr/>
          <a:lstStyle/>
          <a:p>
            <a:endParaRPr lang="en-GB" altLang="en-US"/>
          </a:p>
        </p:txBody>
      </p:sp>
      <p:pic>
        <p:nvPicPr>
          <p:cNvPr id="19461" name="Picture 3">
            <a:extLst>
              <a:ext uri="{FF2B5EF4-FFF2-40B4-BE49-F238E27FC236}">
                <a16:creationId xmlns:a16="http://schemas.microsoft.com/office/drawing/2014/main" id="{20002004-4CC0-4147-A803-6F7469C40F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4652963"/>
            <a:ext cx="4219575"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a:extLst>
              <a:ext uri="{FF2B5EF4-FFF2-40B4-BE49-F238E27FC236}">
                <a16:creationId xmlns:a16="http://schemas.microsoft.com/office/drawing/2014/main" id="{7D09C0AE-C68B-4B4A-A552-27A2BA983BD3}"/>
              </a:ext>
            </a:extLst>
          </p:cNvPr>
          <p:cNvSpPr/>
          <p:nvPr/>
        </p:nvSpPr>
        <p:spPr>
          <a:xfrm>
            <a:off x="208408" y="5261930"/>
            <a:ext cx="1411263" cy="759357"/>
          </a:xfrm>
          <a:prstGeom prst="ellipse">
            <a:avLst/>
          </a:prstGeom>
          <a:noFill/>
          <a:ln>
            <a:solidFill>
              <a:schemeClr val="tx2">
                <a:lumMod val="75000"/>
              </a:schemeClr>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7" name="Rectangle 6">
            <a:extLst>
              <a:ext uri="{FF2B5EF4-FFF2-40B4-BE49-F238E27FC236}">
                <a16:creationId xmlns:a16="http://schemas.microsoft.com/office/drawing/2014/main" id="{2A9B6DAC-E233-4A4A-92C6-AE29424904A4}"/>
              </a:ext>
            </a:extLst>
          </p:cNvPr>
          <p:cNvSpPr/>
          <p:nvPr/>
        </p:nvSpPr>
        <p:spPr>
          <a:xfrm>
            <a:off x="4421188" y="188913"/>
            <a:ext cx="4572000" cy="120015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b="1" dirty="0"/>
              <a:t>This is our stop. A more typical London scene. Lots of traffic and plenty of history! We can see Tower Bridge and the Tower of London too! It’s a quick walk to our next destination…</a:t>
            </a:r>
            <a:endParaRPr lang="en-GB" b="1" i="1" dirty="0"/>
          </a:p>
        </p:txBody>
      </p:sp>
      <p:cxnSp>
        <p:nvCxnSpPr>
          <p:cNvPr id="8" name="Elbow Connector 7">
            <a:extLst>
              <a:ext uri="{FF2B5EF4-FFF2-40B4-BE49-F238E27FC236}">
                <a16:creationId xmlns:a16="http://schemas.microsoft.com/office/drawing/2014/main" id="{2767A0D6-A518-4338-B453-0EE7B1718CEB}"/>
              </a:ext>
            </a:extLst>
          </p:cNvPr>
          <p:cNvCxnSpPr/>
          <p:nvPr/>
        </p:nvCxnSpPr>
        <p:spPr>
          <a:xfrm rot="10800000">
            <a:off x="914400" y="5373688"/>
            <a:ext cx="2433638" cy="792162"/>
          </a:xfrm>
          <a:prstGeom prst="bentConnector3">
            <a:avLst>
              <a:gd name="adj1" fmla="val -526"/>
            </a:avLst>
          </a:prstGeom>
          <a:ln>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77F92BC-4DDD-496B-A173-8885C0C72159}"/>
              </a:ext>
            </a:extLst>
          </p:cNvPr>
          <p:cNvSpPr>
            <a:spLocks noGrp="1"/>
          </p:cNvSpPr>
          <p:nvPr>
            <p:ph type="title"/>
          </p:nvPr>
        </p:nvSpPr>
        <p:spPr/>
        <p:txBody>
          <a:bodyPr/>
          <a:lstStyle/>
          <a:p>
            <a:r>
              <a:rPr lang="en-GB" altLang="en-US"/>
              <a:t>St Katherine’s Dock</a:t>
            </a:r>
          </a:p>
        </p:txBody>
      </p:sp>
      <p:sp>
        <p:nvSpPr>
          <p:cNvPr id="20483" name="Content Placeholder 2">
            <a:extLst>
              <a:ext uri="{FF2B5EF4-FFF2-40B4-BE49-F238E27FC236}">
                <a16:creationId xmlns:a16="http://schemas.microsoft.com/office/drawing/2014/main" id="{76955E1E-DA93-49A6-B41A-88A94F6BF2F9}"/>
              </a:ext>
            </a:extLst>
          </p:cNvPr>
          <p:cNvSpPr>
            <a:spLocks noGrp="1"/>
          </p:cNvSpPr>
          <p:nvPr>
            <p:ph idx="1"/>
          </p:nvPr>
        </p:nvSpPr>
        <p:spPr/>
        <p:txBody>
          <a:bodyPr/>
          <a:lstStyle/>
          <a:p>
            <a:endParaRPr lang="en-GB" altLang="en-US"/>
          </a:p>
        </p:txBody>
      </p:sp>
      <p:pic>
        <p:nvPicPr>
          <p:cNvPr id="20484" name="Picture 2" descr="D:\Teaching Folder\Field Trips\Y9 London\Pics\London 2006\DCP_0042.JPG">
            <a:extLst>
              <a:ext uri="{FF2B5EF4-FFF2-40B4-BE49-F238E27FC236}">
                <a16:creationId xmlns:a16="http://schemas.microsoft.com/office/drawing/2014/main" id="{2D9876E1-040F-4CCC-AA3E-08B64543F1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3">
            <a:extLst>
              <a:ext uri="{FF2B5EF4-FFF2-40B4-BE49-F238E27FC236}">
                <a16:creationId xmlns:a16="http://schemas.microsoft.com/office/drawing/2014/main" id="{B584E44C-0E36-4DCD-9D2B-66A9023658D0}"/>
              </a:ext>
            </a:extLst>
          </p:cNvPr>
          <p:cNvSpPr>
            <a:spLocks noChangeArrowheads="1"/>
          </p:cNvSpPr>
          <p:nvPr/>
        </p:nvSpPr>
        <p:spPr bwMode="auto">
          <a:xfrm>
            <a:off x="107950" y="188913"/>
            <a:ext cx="324008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Welcome to St Katharine’s Dock! </a:t>
            </a:r>
          </a:p>
          <a:p>
            <a:pPr algn="ctr"/>
            <a:endParaRPr lang="en-GB" altLang="en-US"/>
          </a:p>
          <a:p>
            <a:pPr algn="ctr"/>
            <a:r>
              <a:rPr lang="en-GB" altLang="en-US"/>
              <a:t>Hmm.. I wonder what they </a:t>
            </a:r>
            <a:r>
              <a:rPr lang="en-GB" altLang="en-US" i="1"/>
              <a:t>used to </a:t>
            </a:r>
            <a:r>
              <a:rPr lang="en-GB" altLang="en-US"/>
              <a:t>trade and off-load when the dockers worked here! Any clues?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3F8B7819-78EC-4313-9E3D-03DD2FC98F2B}"/>
              </a:ext>
            </a:extLst>
          </p:cNvPr>
          <p:cNvSpPr>
            <a:spLocks noGrp="1"/>
          </p:cNvSpPr>
          <p:nvPr>
            <p:ph type="title"/>
          </p:nvPr>
        </p:nvSpPr>
        <p:spPr/>
        <p:txBody>
          <a:bodyPr/>
          <a:lstStyle/>
          <a:p>
            <a:endParaRPr lang="en-GB" altLang="en-US"/>
          </a:p>
        </p:txBody>
      </p:sp>
      <p:sp>
        <p:nvSpPr>
          <p:cNvPr id="21507" name="Content Placeholder 2">
            <a:extLst>
              <a:ext uri="{FF2B5EF4-FFF2-40B4-BE49-F238E27FC236}">
                <a16:creationId xmlns:a16="http://schemas.microsoft.com/office/drawing/2014/main" id="{265EBA17-A6E9-4A34-BE0D-0DC9B114C54B}"/>
              </a:ext>
            </a:extLst>
          </p:cNvPr>
          <p:cNvSpPr>
            <a:spLocks noGrp="1"/>
          </p:cNvSpPr>
          <p:nvPr>
            <p:ph idx="1"/>
          </p:nvPr>
        </p:nvSpPr>
        <p:spPr/>
        <p:txBody>
          <a:bodyPr/>
          <a:lstStyle/>
          <a:p>
            <a:endParaRPr lang="en-GB" altLang="en-US"/>
          </a:p>
        </p:txBody>
      </p:sp>
      <p:pic>
        <p:nvPicPr>
          <p:cNvPr id="21508" name="Picture 3" descr="D:\Teaching Folder\Field Trips\Y9 London\Pics\London 2006\DCP_0043.JPG">
            <a:extLst>
              <a:ext uri="{FF2B5EF4-FFF2-40B4-BE49-F238E27FC236}">
                <a16:creationId xmlns:a16="http://schemas.microsoft.com/office/drawing/2014/main" id="{F3917B03-E321-43E6-A11D-B59109B71D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9161463"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869C3170-3DE5-454E-B21B-3E3E6262FD3B}"/>
              </a:ext>
            </a:extLst>
          </p:cNvPr>
          <p:cNvSpPr>
            <a:spLocks noGrp="1"/>
          </p:cNvSpPr>
          <p:nvPr>
            <p:ph type="title"/>
          </p:nvPr>
        </p:nvSpPr>
        <p:spPr/>
        <p:txBody>
          <a:bodyPr/>
          <a:lstStyle/>
          <a:p>
            <a:endParaRPr lang="en-GB" altLang="en-US"/>
          </a:p>
        </p:txBody>
      </p:sp>
      <p:sp>
        <p:nvSpPr>
          <p:cNvPr id="22531" name="Content Placeholder 2">
            <a:extLst>
              <a:ext uri="{FF2B5EF4-FFF2-40B4-BE49-F238E27FC236}">
                <a16:creationId xmlns:a16="http://schemas.microsoft.com/office/drawing/2014/main" id="{CA334BBF-82C4-4C0B-9A03-5FC45149C606}"/>
              </a:ext>
            </a:extLst>
          </p:cNvPr>
          <p:cNvSpPr>
            <a:spLocks noGrp="1"/>
          </p:cNvSpPr>
          <p:nvPr>
            <p:ph idx="1"/>
          </p:nvPr>
        </p:nvSpPr>
        <p:spPr/>
        <p:txBody>
          <a:bodyPr/>
          <a:lstStyle/>
          <a:p>
            <a:endParaRPr lang="en-GB" altLang="en-US"/>
          </a:p>
        </p:txBody>
      </p:sp>
      <p:pic>
        <p:nvPicPr>
          <p:cNvPr id="22532" name="Picture 2">
            <a:extLst>
              <a:ext uri="{FF2B5EF4-FFF2-40B4-BE49-F238E27FC236}">
                <a16:creationId xmlns:a16="http://schemas.microsoft.com/office/drawing/2014/main" id="{733611AE-3B93-4051-822D-DE9D635BB5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1052513"/>
            <a:ext cx="867727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AA8023A0-2744-4DE5-991A-884616C8DFA7}"/>
              </a:ext>
            </a:extLst>
          </p:cNvPr>
          <p:cNvSpPr/>
          <p:nvPr/>
        </p:nvSpPr>
        <p:spPr>
          <a:xfrm>
            <a:off x="1403350" y="98425"/>
            <a:ext cx="7724775" cy="95408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sz="1400" dirty="0"/>
              <a:t>The teacher has given you a map! Time for some mapping work!</a:t>
            </a:r>
          </a:p>
          <a:p>
            <a:pPr algn="ctr" fontAlgn="auto">
              <a:spcBef>
                <a:spcPts val="0"/>
              </a:spcBef>
              <a:spcAft>
                <a:spcPts val="0"/>
              </a:spcAft>
              <a:defRPr/>
            </a:pPr>
            <a:endParaRPr lang="en-GB" sz="1400" b="1" i="1" dirty="0"/>
          </a:p>
          <a:p>
            <a:pPr algn="ctr" fontAlgn="auto">
              <a:spcBef>
                <a:spcPts val="0"/>
              </a:spcBef>
              <a:spcAft>
                <a:spcPts val="0"/>
              </a:spcAft>
              <a:defRPr/>
            </a:pPr>
            <a:r>
              <a:rPr lang="en-GB" sz="1400" b="1" dirty="0"/>
              <a:t>(8) “Walk around” the Docks by clicking on parts of the map. Using the key, correctly colour the map to show the land-use of the area. Some blocks may be a combination of more than one colour!</a:t>
            </a:r>
          </a:p>
        </p:txBody>
      </p:sp>
      <p:sp>
        <p:nvSpPr>
          <p:cNvPr id="22534" name="Rectangle 3">
            <a:extLst>
              <a:ext uri="{FF2B5EF4-FFF2-40B4-BE49-F238E27FC236}">
                <a16:creationId xmlns:a16="http://schemas.microsoft.com/office/drawing/2014/main" id="{BCE6993A-C188-4FB5-8EDC-7939D2662B35}"/>
              </a:ext>
            </a:extLst>
          </p:cNvPr>
          <p:cNvSpPr>
            <a:spLocks noChangeArrowheads="1"/>
          </p:cNvSpPr>
          <p:nvPr/>
        </p:nvSpPr>
        <p:spPr bwMode="auto">
          <a:xfrm>
            <a:off x="523875" y="1495425"/>
            <a:ext cx="1173163"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200"/>
              <a:t>Areas of water</a:t>
            </a:r>
          </a:p>
          <a:p>
            <a:endParaRPr lang="en-GB" altLang="en-US" sz="600"/>
          </a:p>
          <a:p>
            <a:r>
              <a:rPr lang="en-GB" altLang="en-US" sz="1200"/>
              <a:t>Greenery</a:t>
            </a:r>
          </a:p>
          <a:p>
            <a:endParaRPr lang="en-GB" altLang="en-US" sz="900"/>
          </a:p>
          <a:p>
            <a:r>
              <a:rPr lang="en-GB" altLang="en-US" sz="1200"/>
              <a:t>Roads</a:t>
            </a:r>
          </a:p>
          <a:p>
            <a:endParaRPr lang="en-GB" altLang="en-US" sz="900"/>
          </a:p>
          <a:p>
            <a:r>
              <a:rPr lang="en-GB" altLang="en-US" sz="1200"/>
              <a:t>Residential</a:t>
            </a:r>
          </a:p>
          <a:p>
            <a:endParaRPr lang="en-GB" altLang="en-US" sz="900"/>
          </a:p>
          <a:p>
            <a:r>
              <a:rPr lang="en-GB" altLang="en-US" sz="1200"/>
              <a:t>Shopping/retail</a:t>
            </a:r>
          </a:p>
          <a:p>
            <a:endParaRPr lang="en-GB" altLang="en-US" sz="800"/>
          </a:p>
          <a:p>
            <a:r>
              <a:rPr lang="en-GB" altLang="en-US" sz="1200"/>
              <a:t>Leisure/tourism</a:t>
            </a:r>
          </a:p>
          <a:p>
            <a:endParaRPr lang="en-GB" altLang="en-US" sz="1200"/>
          </a:p>
          <a:p>
            <a:r>
              <a:rPr lang="en-GB" altLang="en-US" sz="1200"/>
              <a:t>Offices</a:t>
            </a:r>
          </a:p>
        </p:txBody>
      </p:sp>
      <p:sp>
        <p:nvSpPr>
          <p:cNvPr id="6" name="Rectangle 5">
            <a:hlinkClick r:id="rId3" action="ppaction://hlinksldjump"/>
            <a:extLst>
              <a:ext uri="{FF2B5EF4-FFF2-40B4-BE49-F238E27FC236}">
                <a16:creationId xmlns:a16="http://schemas.microsoft.com/office/drawing/2014/main" id="{433E8C1B-F59C-4DFD-A763-69CD7289CA32}"/>
              </a:ext>
            </a:extLst>
          </p:cNvPr>
          <p:cNvSpPr/>
          <p:nvPr/>
        </p:nvSpPr>
        <p:spPr>
          <a:xfrm>
            <a:off x="5265738" y="1844675"/>
            <a:ext cx="3051175" cy="2016125"/>
          </a:xfrm>
          <a:prstGeom prst="rect">
            <a:avLst/>
          </a:prstGeom>
          <a:solidFill>
            <a:srgbClr val="ECFD0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8" name="Rectangle 7">
            <a:hlinkClick r:id="rId4" action="ppaction://hlinksldjump"/>
            <a:extLst>
              <a:ext uri="{FF2B5EF4-FFF2-40B4-BE49-F238E27FC236}">
                <a16:creationId xmlns:a16="http://schemas.microsoft.com/office/drawing/2014/main" id="{627F066F-9549-487B-A26C-78791DF0CA1E}"/>
              </a:ext>
            </a:extLst>
          </p:cNvPr>
          <p:cNvSpPr/>
          <p:nvPr/>
        </p:nvSpPr>
        <p:spPr>
          <a:xfrm>
            <a:off x="1908175" y="4365625"/>
            <a:ext cx="2252663" cy="1511300"/>
          </a:xfrm>
          <a:prstGeom prst="rect">
            <a:avLst/>
          </a:prstGeom>
          <a:solidFill>
            <a:srgbClr val="92D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9" name="Rectangle 8">
            <a:hlinkClick r:id="rId5" action="ppaction://hlinksldjump"/>
            <a:extLst>
              <a:ext uri="{FF2B5EF4-FFF2-40B4-BE49-F238E27FC236}">
                <a16:creationId xmlns:a16="http://schemas.microsoft.com/office/drawing/2014/main" id="{664D7EF9-637C-4232-AEC3-01C52B85EBA5}"/>
              </a:ext>
            </a:extLst>
          </p:cNvPr>
          <p:cNvSpPr/>
          <p:nvPr/>
        </p:nvSpPr>
        <p:spPr>
          <a:xfrm>
            <a:off x="2027238" y="2112963"/>
            <a:ext cx="889000" cy="2468562"/>
          </a:xfrm>
          <a:prstGeom prst="rect">
            <a:avLst/>
          </a:prstGeom>
          <a:solidFill>
            <a:schemeClr val="accent6">
              <a:lumMod val="60000"/>
              <a:lumOff val="4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0" name="Rectangle 9">
            <a:hlinkClick r:id="rId6" action="ppaction://hlinksldjump"/>
            <a:extLst>
              <a:ext uri="{FF2B5EF4-FFF2-40B4-BE49-F238E27FC236}">
                <a16:creationId xmlns:a16="http://schemas.microsoft.com/office/drawing/2014/main" id="{8A904347-D865-4B96-B2EA-B97D92A03E3D}"/>
              </a:ext>
            </a:extLst>
          </p:cNvPr>
          <p:cNvSpPr/>
          <p:nvPr/>
        </p:nvSpPr>
        <p:spPr>
          <a:xfrm>
            <a:off x="3636963" y="2997200"/>
            <a:ext cx="2014537" cy="1368425"/>
          </a:xfrm>
          <a:prstGeom prst="rect">
            <a:avLst/>
          </a:prstGeom>
          <a:solidFill>
            <a:srgbClr val="00B0F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1" name="Rectangle 10">
            <a:hlinkClick r:id="rId7" action="ppaction://hlinksldjump"/>
            <a:extLst>
              <a:ext uri="{FF2B5EF4-FFF2-40B4-BE49-F238E27FC236}">
                <a16:creationId xmlns:a16="http://schemas.microsoft.com/office/drawing/2014/main" id="{63C9A402-E1B2-4F2A-B8C8-913C7DDDAB4F}"/>
              </a:ext>
            </a:extLst>
          </p:cNvPr>
          <p:cNvSpPr/>
          <p:nvPr/>
        </p:nvSpPr>
        <p:spPr>
          <a:xfrm>
            <a:off x="2555875" y="1427163"/>
            <a:ext cx="2709863" cy="1425575"/>
          </a:xfrm>
          <a:prstGeom prst="rect">
            <a:avLst/>
          </a:prstGeom>
          <a:solidFill>
            <a:schemeClr val="bg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2" name="Rectangle 11">
            <a:hlinkClick r:id="rId8" action="ppaction://hlinksldjump"/>
            <a:extLst>
              <a:ext uri="{FF2B5EF4-FFF2-40B4-BE49-F238E27FC236}">
                <a16:creationId xmlns:a16="http://schemas.microsoft.com/office/drawing/2014/main" id="{1D0653F6-E79B-461C-88DF-C153BD0BA791}"/>
              </a:ext>
            </a:extLst>
          </p:cNvPr>
          <p:cNvSpPr/>
          <p:nvPr/>
        </p:nvSpPr>
        <p:spPr>
          <a:xfrm>
            <a:off x="6372225" y="3860800"/>
            <a:ext cx="2376488" cy="2490788"/>
          </a:xfrm>
          <a:prstGeom prst="rect">
            <a:avLst/>
          </a:prstGeom>
          <a:solidFill>
            <a:schemeClr val="accent4">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3" name="Rectangle 12">
            <a:hlinkClick r:id="rId9" action="ppaction://hlinksldjump"/>
            <a:extLst>
              <a:ext uri="{FF2B5EF4-FFF2-40B4-BE49-F238E27FC236}">
                <a16:creationId xmlns:a16="http://schemas.microsoft.com/office/drawing/2014/main" id="{20B76D44-6862-48D5-8B82-B558998D5DBF}"/>
              </a:ext>
            </a:extLst>
          </p:cNvPr>
          <p:cNvSpPr/>
          <p:nvPr/>
        </p:nvSpPr>
        <p:spPr>
          <a:xfrm>
            <a:off x="4356100" y="4365625"/>
            <a:ext cx="2555875" cy="1409700"/>
          </a:xfrm>
          <a:prstGeom prst="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7" name="TextBox 6">
            <a:hlinkClick r:id="rId10" action="ppaction://hlinksldjump"/>
            <a:extLst>
              <a:ext uri="{FF2B5EF4-FFF2-40B4-BE49-F238E27FC236}">
                <a16:creationId xmlns:a16="http://schemas.microsoft.com/office/drawing/2014/main" id="{D7C03C39-F73D-44E2-8C04-68F6CA152700}"/>
              </a:ext>
            </a:extLst>
          </p:cNvPr>
          <p:cNvSpPr txBox="1"/>
          <p:nvPr/>
        </p:nvSpPr>
        <p:spPr>
          <a:xfrm>
            <a:off x="115888" y="6351588"/>
            <a:ext cx="4608512" cy="368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GB" b="1" dirty="0"/>
              <a:t>CLICK HERE WHEN YOU ARE DONE!</a:t>
            </a:r>
          </a:p>
        </p:txBody>
      </p:sp>
    </p:spTree>
  </p:cSld>
  <p:clrMapOvr>
    <a:masterClrMapping/>
  </p:clrMapOvr>
  <p:transition spd="slow"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CFB37456-AD6C-46D4-A242-677BE2E1F7DC}"/>
              </a:ext>
            </a:extLst>
          </p:cNvPr>
          <p:cNvSpPr>
            <a:spLocks noGrp="1"/>
          </p:cNvSpPr>
          <p:nvPr>
            <p:ph type="title"/>
          </p:nvPr>
        </p:nvSpPr>
        <p:spPr/>
        <p:txBody>
          <a:bodyPr/>
          <a:lstStyle/>
          <a:p>
            <a:endParaRPr lang="en-GB" altLang="en-US"/>
          </a:p>
        </p:txBody>
      </p:sp>
      <p:sp>
        <p:nvSpPr>
          <p:cNvPr id="23555" name="Content Placeholder 2">
            <a:extLst>
              <a:ext uri="{FF2B5EF4-FFF2-40B4-BE49-F238E27FC236}">
                <a16:creationId xmlns:a16="http://schemas.microsoft.com/office/drawing/2014/main" id="{47F679BB-5662-434E-9CA7-BA05CEB008E4}"/>
              </a:ext>
            </a:extLst>
          </p:cNvPr>
          <p:cNvSpPr>
            <a:spLocks noGrp="1"/>
          </p:cNvSpPr>
          <p:nvPr>
            <p:ph idx="1"/>
          </p:nvPr>
        </p:nvSpPr>
        <p:spPr/>
        <p:txBody>
          <a:bodyPr/>
          <a:lstStyle/>
          <a:p>
            <a:endParaRPr lang="en-GB" altLang="en-US"/>
          </a:p>
        </p:txBody>
      </p:sp>
      <p:sp>
        <p:nvSpPr>
          <p:cNvPr id="4" name="Rectangle 3">
            <a:extLst>
              <a:ext uri="{FF2B5EF4-FFF2-40B4-BE49-F238E27FC236}">
                <a16:creationId xmlns:a16="http://schemas.microsoft.com/office/drawing/2014/main" id="{B96F28F9-34DA-4928-AAD0-3FA5DAC700DB}"/>
              </a:ext>
            </a:extLst>
          </p:cNvPr>
          <p:cNvSpPr/>
          <p:nvPr/>
        </p:nvSpPr>
        <p:spPr>
          <a:xfrm>
            <a:off x="-11113" y="-22225"/>
            <a:ext cx="9155113" cy="6880225"/>
          </a:xfrm>
          <a:prstGeom prst="rect">
            <a:avLst/>
          </a:prstGeom>
          <a:solidFill>
            <a:schemeClr val="bg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 name="TextBox 4">
            <a:hlinkClick r:id="rId2" action="ppaction://hlinksldjump"/>
            <a:extLst>
              <a:ext uri="{FF2B5EF4-FFF2-40B4-BE49-F238E27FC236}">
                <a16:creationId xmlns:a16="http://schemas.microsoft.com/office/drawing/2014/main" id="{23998E8F-AD33-4A9E-857C-52E10565B880}"/>
              </a:ext>
            </a:extLst>
          </p:cNvPr>
          <p:cNvSpPr txBox="1"/>
          <p:nvPr/>
        </p:nvSpPr>
        <p:spPr>
          <a:xfrm>
            <a:off x="115888" y="6351588"/>
            <a:ext cx="2152650" cy="368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GB" b="1" dirty="0"/>
              <a:t>BACK TO MAP</a:t>
            </a:r>
          </a:p>
        </p:txBody>
      </p:sp>
      <p:pic>
        <p:nvPicPr>
          <p:cNvPr id="23558" name="Picture 3">
            <a:extLst>
              <a:ext uri="{FF2B5EF4-FFF2-40B4-BE49-F238E27FC236}">
                <a16:creationId xmlns:a16="http://schemas.microsoft.com/office/drawing/2014/main" id="{E9D3FF49-17ED-48D7-8458-350846D34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15888"/>
            <a:ext cx="7032625" cy="525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AF9582AC-ED23-4587-A94D-E41C74BB3002}"/>
              </a:ext>
            </a:extLst>
          </p:cNvPr>
          <p:cNvSpPr txBox="1"/>
          <p:nvPr/>
        </p:nvSpPr>
        <p:spPr>
          <a:xfrm>
            <a:off x="3635375" y="114300"/>
            <a:ext cx="5400675" cy="368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GB" b="1" dirty="0"/>
              <a:t>COMMODITY QUAY &amp; TOWER BRIDGE HOUSE</a:t>
            </a:r>
          </a:p>
        </p:txBody>
      </p:sp>
      <p:sp>
        <p:nvSpPr>
          <p:cNvPr id="11" name="Rectangle 10">
            <a:extLst>
              <a:ext uri="{FF2B5EF4-FFF2-40B4-BE49-F238E27FC236}">
                <a16:creationId xmlns:a16="http://schemas.microsoft.com/office/drawing/2014/main" id="{A7F61595-5E58-4B38-9D44-2FBE479A7424}"/>
              </a:ext>
            </a:extLst>
          </p:cNvPr>
          <p:cNvSpPr/>
          <p:nvPr/>
        </p:nvSpPr>
        <p:spPr>
          <a:xfrm>
            <a:off x="2987675" y="4935538"/>
            <a:ext cx="6048375" cy="16002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sz="1400" dirty="0"/>
              <a:t>These buildings are mostly rented out for </a:t>
            </a:r>
            <a:r>
              <a:rPr lang="en-GB" sz="1400" b="1" dirty="0"/>
              <a:t>office</a:t>
            </a:r>
            <a:r>
              <a:rPr lang="en-GB" sz="1400" dirty="0"/>
              <a:t> space, but Commodity Quay does have a few </a:t>
            </a:r>
            <a:r>
              <a:rPr lang="en-GB" sz="1400" b="1" dirty="0"/>
              <a:t>residential</a:t>
            </a:r>
            <a:r>
              <a:rPr lang="en-GB" sz="1400" dirty="0"/>
              <a:t> apartment spaces too.</a:t>
            </a:r>
          </a:p>
          <a:p>
            <a:pPr algn="ctr" fontAlgn="auto">
              <a:spcBef>
                <a:spcPts val="0"/>
              </a:spcBef>
              <a:spcAft>
                <a:spcPts val="0"/>
              </a:spcAft>
              <a:defRPr/>
            </a:pPr>
            <a:endParaRPr lang="en-GB" sz="1400" dirty="0"/>
          </a:p>
          <a:p>
            <a:pPr algn="ctr" fontAlgn="auto">
              <a:spcBef>
                <a:spcPts val="0"/>
              </a:spcBef>
              <a:spcAft>
                <a:spcPts val="0"/>
              </a:spcAft>
              <a:defRPr/>
            </a:pPr>
            <a:r>
              <a:rPr lang="en-GB" sz="1400" dirty="0"/>
              <a:t>Businesses such as solicitors and legal advice services have taken up rent in these. </a:t>
            </a:r>
          </a:p>
          <a:p>
            <a:pPr algn="ctr" fontAlgn="auto">
              <a:spcBef>
                <a:spcPts val="0"/>
              </a:spcBef>
              <a:spcAft>
                <a:spcPts val="0"/>
              </a:spcAft>
              <a:defRPr/>
            </a:pPr>
            <a:endParaRPr lang="en-GB" sz="1400" dirty="0"/>
          </a:p>
          <a:p>
            <a:pPr algn="ctr" fontAlgn="auto">
              <a:spcBef>
                <a:spcPts val="0"/>
              </a:spcBef>
              <a:spcAft>
                <a:spcPts val="0"/>
              </a:spcAft>
              <a:defRPr/>
            </a:pPr>
            <a:r>
              <a:rPr lang="en-GB" sz="1400" dirty="0"/>
              <a:t>Both buildings are relatively modern and were built after the docks closed down.</a:t>
            </a:r>
          </a:p>
        </p:txBody>
      </p:sp>
    </p:spTree>
  </p:cSld>
  <p:clrMapOvr>
    <a:masterClrMapping/>
  </p:clrMapOvr>
  <p:transition spd="slow"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516554DB-E117-4D25-83AB-598F4C026075}"/>
              </a:ext>
            </a:extLst>
          </p:cNvPr>
          <p:cNvSpPr>
            <a:spLocks noGrp="1"/>
          </p:cNvSpPr>
          <p:nvPr>
            <p:ph type="title"/>
          </p:nvPr>
        </p:nvSpPr>
        <p:spPr/>
        <p:txBody>
          <a:bodyPr/>
          <a:lstStyle/>
          <a:p>
            <a:endParaRPr lang="en-GB" altLang="en-US"/>
          </a:p>
        </p:txBody>
      </p:sp>
      <p:sp>
        <p:nvSpPr>
          <p:cNvPr id="24579" name="Content Placeholder 2">
            <a:extLst>
              <a:ext uri="{FF2B5EF4-FFF2-40B4-BE49-F238E27FC236}">
                <a16:creationId xmlns:a16="http://schemas.microsoft.com/office/drawing/2014/main" id="{5737269E-2735-4C49-9290-5829D2639CEF}"/>
              </a:ext>
            </a:extLst>
          </p:cNvPr>
          <p:cNvSpPr>
            <a:spLocks noGrp="1"/>
          </p:cNvSpPr>
          <p:nvPr>
            <p:ph idx="1"/>
          </p:nvPr>
        </p:nvSpPr>
        <p:spPr/>
        <p:txBody>
          <a:bodyPr/>
          <a:lstStyle/>
          <a:p>
            <a:endParaRPr lang="en-GB" altLang="en-US"/>
          </a:p>
        </p:txBody>
      </p:sp>
      <p:sp>
        <p:nvSpPr>
          <p:cNvPr id="4" name="Rectangle 3">
            <a:extLst>
              <a:ext uri="{FF2B5EF4-FFF2-40B4-BE49-F238E27FC236}">
                <a16:creationId xmlns:a16="http://schemas.microsoft.com/office/drawing/2014/main" id="{AE326F07-90DE-4769-9632-F58D03D6A37F}"/>
              </a:ext>
            </a:extLst>
          </p:cNvPr>
          <p:cNvSpPr/>
          <p:nvPr/>
        </p:nvSpPr>
        <p:spPr>
          <a:xfrm>
            <a:off x="-26988" y="0"/>
            <a:ext cx="9170988" cy="6858000"/>
          </a:xfrm>
          <a:prstGeom prst="rect">
            <a:avLst/>
          </a:prstGeom>
          <a:solidFill>
            <a:srgbClr val="ECFD0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 name="TextBox 4">
            <a:hlinkClick r:id="rId2" action="ppaction://hlinksldjump"/>
            <a:extLst>
              <a:ext uri="{FF2B5EF4-FFF2-40B4-BE49-F238E27FC236}">
                <a16:creationId xmlns:a16="http://schemas.microsoft.com/office/drawing/2014/main" id="{424674FD-671D-4B79-898E-FF3ACB98A3FF}"/>
              </a:ext>
            </a:extLst>
          </p:cNvPr>
          <p:cNvSpPr txBox="1"/>
          <p:nvPr/>
        </p:nvSpPr>
        <p:spPr>
          <a:xfrm>
            <a:off x="115888" y="6351588"/>
            <a:ext cx="2152650" cy="368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GB" b="1" dirty="0"/>
              <a:t>BACK TO MAP</a:t>
            </a:r>
          </a:p>
        </p:txBody>
      </p:sp>
      <p:pic>
        <p:nvPicPr>
          <p:cNvPr id="24582" name="Picture 2" descr="D:\Teaching Folder\Field Trips\Y9 London\Pics\London 2006\DCP_0048.JPG">
            <a:extLst>
              <a:ext uri="{FF2B5EF4-FFF2-40B4-BE49-F238E27FC236}">
                <a16:creationId xmlns:a16="http://schemas.microsoft.com/office/drawing/2014/main" id="{43B423AD-850D-4243-95BD-9836832DFC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738" y="188913"/>
            <a:ext cx="65278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95BA8EDF-A919-4861-A65E-986FB9B21AB3}"/>
              </a:ext>
            </a:extLst>
          </p:cNvPr>
          <p:cNvSpPr txBox="1"/>
          <p:nvPr/>
        </p:nvSpPr>
        <p:spPr>
          <a:xfrm>
            <a:off x="122238" y="114300"/>
            <a:ext cx="4233862" cy="368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GB" b="1" dirty="0"/>
              <a:t>STAR PLACE &amp; “THE COURTS”</a:t>
            </a:r>
          </a:p>
        </p:txBody>
      </p:sp>
      <p:sp>
        <p:nvSpPr>
          <p:cNvPr id="8" name="Rectangle 7">
            <a:extLst>
              <a:ext uri="{FF2B5EF4-FFF2-40B4-BE49-F238E27FC236}">
                <a16:creationId xmlns:a16="http://schemas.microsoft.com/office/drawing/2014/main" id="{0C084976-8ACC-46D1-99CB-467583CF82B0}"/>
              </a:ext>
            </a:extLst>
          </p:cNvPr>
          <p:cNvSpPr/>
          <p:nvPr/>
        </p:nvSpPr>
        <p:spPr>
          <a:xfrm>
            <a:off x="2987675" y="4935538"/>
            <a:ext cx="6048375" cy="16002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sz="1400" dirty="0"/>
              <a:t>You need to be very rich to afford to live here! It is not uncommon for celebrities or rich global business owners to own or rent one of these apartments. Some of these will also own the yachts in the dock.</a:t>
            </a:r>
          </a:p>
          <a:p>
            <a:pPr algn="ctr" fontAlgn="auto">
              <a:spcBef>
                <a:spcPts val="0"/>
              </a:spcBef>
              <a:spcAft>
                <a:spcPts val="0"/>
              </a:spcAft>
              <a:defRPr/>
            </a:pPr>
            <a:endParaRPr lang="en-GB" sz="1400" dirty="0"/>
          </a:p>
          <a:p>
            <a:pPr algn="ctr" fontAlgn="auto">
              <a:spcBef>
                <a:spcPts val="0"/>
              </a:spcBef>
              <a:spcAft>
                <a:spcPts val="0"/>
              </a:spcAft>
              <a:defRPr/>
            </a:pPr>
            <a:r>
              <a:rPr lang="en-GB" sz="1400" dirty="0"/>
              <a:t>These are top quality living spaces (residential). A two bedroom apartment can be rented for around £4,000 a month! Don’t want to rent, and buy instead? You’d need at least £1 million!</a:t>
            </a:r>
          </a:p>
        </p:txBody>
      </p:sp>
    </p:spTree>
  </p:cSld>
  <p:clrMapOvr>
    <a:masterClrMapping/>
  </p:clrMapOvr>
  <p:transition spd="slow"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C595CFAE-1350-43A8-A7B8-DFE257FEC698}"/>
              </a:ext>
            </a:extLst>
          </p:cNvPr>
          <p:cNvSpPr>
            <a:spLocks noGrp="1"/>
          </p:cNvSpPr>
          <p:nvPr>
            <p:ph type="title"/>
          </p:nvPr>
        </p:nvSpPr>
        <p:spPr/>
        <p:txBody>
          <a:bodyPr/>
          <a:lstStyle/>
          <a:p>
            <a:endParaRPr lang="en-GB" altLang="en-US"/>
          </a:p>
        </p:txBody>
      </p:sp>
      <p:sp>
        <p:nvSpPr>
          <p:cNvPr id="25603" name="Content Placeholder 2">
            <a:extLst>
              <a:ext uri="{FF2B5EF4-FFF2-40B4-BE49-F238E27FC236}">
                <a16:creationId xmlns:a16="http://schemas.microsoft.com/office/drawing/2014/main" id="{24897D79-DA2B-4C38-8B22-A3583A84CA53}"/>
              </a:ext>
            </a:extLst>
          </p:cNvPr>
          <p:cNvSpPr>
            <a:spLocks noGrp="1"/>
          </p:cNvSpPr>
          <p:nvPr>
            <p:ph idx="1"/>
          </p:nvPr>
        </p:nvSpPr>
        <p:spPr/>
        <p:txBody>
          <a:bodyPr/>
          <a:lstStyle/>
          <a:p>
            <a:endParaRPr lang="en-GB" altLang="en-US"/>
          </a:p>
        </p:txBody>
      </p:sp>
      <p:sp>
        <p:nvSpPr>
          <p:cNvPr id="4" name="Rectangle 3">
            <a:extLst>
              <a:ext uri="{FF2B5EF4-FFF2-40B4-BE49-F238E27FC236}">
                <a16:creationId xmlns:a16="http://schemas.microsoft.com/office/drawing/2014/main" id="{72ED2D13-6B04-4447-B73D-DE18E528F7F9}"/>
              </a:ext>
            </a:extLst>
          </p:cNvPr>
          <p:cNvSpPr/>
          <p:nvPr/>
        </p:nvSpPr>
        <p:spPr>
          <a:xfrm>
            <a:off x="0" y="0"/>
            <a:ext cx="9144000" cy="6858000"/>
          </a:xfrm>
          <a:prstGeom prst="rect">
            <a:avLst/>
          </a:prstGeom>
          <a:solidFill>
            <a:schemeClr val="accent6">
              <a:lumMod val="60000"/>
              <a:lumOff val="4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 name="TextBox 4">
            <a:hlinkClick r:id="rId2" action="ppaction://hlinksldjump"/>
            <a:extLst>
              <a:ext uri="{FF2B5EF4-FFF2-40B4-BE49-F238E27FC236}">
                <a16:creationId xmlns:a16="http://schemas.microsoft.com/office/drawing/2014/main" id="{A41DCC4A-6A95-4782-A812-FF7CF3BD9928}"/>
              </a:ext>
            </a:extLst>
          </p:cNvPr>
          <p:cNvSpPr txBox="1"/>
          <p:nvPr/>
        </p:nvSpPr>
        <p:spPr>
          <a:xfrm>
            <a:off x="115888" y="6351588"/>
            <a:ext cx="2152650" cy="368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GB" b="1" dirty="0"/>
              <a:t>BACK TO MAP</a:t>
            </a:r>
          </a:p>
        </p:txBody>
      </p:sp>
      <p:pic>
        <p:nvPicPr>
          <p:cNvPr id="25606" name="Picture 2">
            <a:extLst>
              <a:ext uri="{FF2B5EF4-FFF2-40B4-BE49-F238E27FC236}">
                <a16:creationId xmlns:a16="http://schemas.microsoft.com/office/drawing/2014/main" id="{B2282F9F-8FA6-484C-B682-8F993E85AA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188913"/>
            <a:ext cx="7189787" cy="531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018131FB-4E1D-402E-929D-B53D996F261D}"/>
              </a:ext>
            </a:extLst>
          </p:cNvPr>
          <p:cNvSpPr txBox="1"/>
          <p:nvPr/>
        </p:nvSpPr>
        <p:spPr>
          <a:xfrm>
            <a:off x="122238" y="114300"/>
            <a:ext cx="4233862" cy="368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GB" b="1" dirty="0"/>
              <a:t>INTERNATIONAL HOUSE</a:t>
            </a:r>
          </a:p>
        </p:txBody>
      </p:sp>
      <p:sp>
        <p:nvSpPr>
          <p:cNvPr id="8" name="Rectangle 7">
            <a:extLst>
              <a:ext uri="{FF2B5EF4-FFF2-40B4-BE49-F238E27FC236}">
                <a16:creationId xmlns:a16="http://schemas.microsoft.com/office/drawing/2014/main" id="{9CC14BF7-59A6-4F22-9B18-C17C37B0AD70}"/>
              </a:ext>
            </a:extLst>
          </p:cNvPr>
          <p:cNvSpPr/>
          <p:nvPr/>
        </p:nvSpPr>
        <p:spPr>
          <a:xfrm>
            <a:off x="2987675" y="5797550"/>
            <a:ext cx="6048375" cy="73818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sz="1400" dirty="0"/>
              <a:t>A multi-use building. On the ground floor facing the docks the plots are used for expensive retail, art galleries and exhibitions. The plots above are used for both offices and apartments.</a:t>
            </a:r>
          </a:p>
        </p:txBody>
      </p:sp>
    </p:spTree>
  </p:cSld>
  <p:clrMapOvr>
    <a:masterClrMapping/>
  </p:clrMapOvr>
  <p:transition spd="slow"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9A109D5F-0122-42DD-BE7C-4C8183D62619}"/>
              </a:ext>
            </a:extLst>
          </p:cNvPr>
          <p:cNvSpPr>
            <a:spLocks noGrp="1"/>
          </p:cNvSpPr>
          <p:nvPr>
            <p:ph type="title"/>
          </p:nvPr>
        </p:nvSpPr>
        <p:spPr/>
        <p:txBody>
          <a:bodyPr/>
          <a:lstStyle/>
          <a:p>
            <a:endParaRPr lang="en-GB" altLang="en-US"/>
          </a:p>
        </p:txBody>
      </p:sp>
      <p:sp>
        <p:nvSpPr>
          <p:cNvPr id="26627" name="Content Placeholder 2">
            <a:extLst>
              <a:ext uri="{FF2B5EF4-FFF2-40B4-BE49-F238E27FC236}">
                <a16:creationId xmlns:a16="http://schemas.microsoft.com/office/drawing/2014/main" id="{B6D059AA-D334-43F3-A972-FFFB0F81DDA4}"/>
              </a:ext>
            </a:extLst>
          </p:cNvPr>
          <p:cNvSpPr>
            <a:spLocks noGrp="1"/>
          </p:cNvSpPr>
          <p:nvPr>
            <p:ph idx="1"/>
          </p:nvPr>
        </p:nvSpPr>
        <p:spPr/>
        <p:txBody>
          <a:bodyPr/>
          <a:lstStyle/>
          <a:p>
            <a:endParaRPr lang="en-GB" altLang="en-US"/>
          </a:p>
        </p:txBody>
      </p:sp>
      <p:sp>
        <p:nvSpPr>
          <p:cNvPr id="4" name="Rectangle 3">
            <a:extLst>
              <a:ext uri="{FF2B5EF4-FFF2-40B4-BE49-F238E27FC236}">
                <a16:creationId xmlns:a16="http://schemas.microsoft.com/office/drawing/2014/main" id="{5470787A-36CC-4BA6-AF19-296A5BB8804D}"/>
              </a:ext>
            </a:extLst>
          </p:cNvPr>
          <p:cNvSpPr/>
          <p:nvPr/>
        </p:nvSpPr>
        <p:spPr>
          <a:xfrm>
            <a:off x="0" y="0"/>
            <a:ext cx="9144000" cy="6858000"/>
          </a:xfrm>
          <a:prstGeom prst="rect">
            <a:avLst/>
          </a:prstGeom>
          <a:solidFill>
            <a:srgbClr val="92D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 name="TextBox 4">
            <a:hlinkClick r:id="rId3" action="ppaction://hlinksldjump"/>
            <a:extLst>
              <a:ext uri="{FF2B5EF4-FFF2-40B4-BE49-F238E27FC236}">
                <a16:creationId xmlns:a16="http://schemas.microsoft.com/office/drawing/2014/main" id="{E99EDC79-98E7-450C-99FA-63D4F396BB2D}"/>
              </a:ext>
            </a:extLst>
          </p:cNvPr>
          <p:cNvSpPr txBox="1"/>
          <p:nvPr/>
        </p:nvSpPr>
        <p:spPr>
          <a:xfrm>
            <a:off x="115888" y="6351588"/>
            <a:ext cx="2152650" cy="368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GB" b="1" dirty="0"/>
              <a:t>BACK TO MAP</a:t>
            </a:r>
          </a:p>
        </p:txBody>
      </p:sp>
      <p:pic>
        <p:nvPicPr>
          <p:cNvPr id="26630" name="Picture 2">
            <a:extLst>
              <a:ext uri="{FF2B5EF4-FFF2-40B4-BE49-F238E27FC236}">
                <a16:creationId xmlns:a16="http://schemas.microsoft.com/office/drawing/2014/main" id="{D06C57F6-B293-41BD-B0FA-77E3592E8A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463" y="188913"/>
            <a:ext cx="7273925" cy="546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983408D6-3315-46F6-9B85-44C71EB4C0ED}"/>
              </a:ext>
            </a:extLst>
          </p:cNvPr>
          <p:cNvSpPr txBox="1"/>
          <p:nvPr/>
        </p:nvSpPr>
        <p:spPr>
          <a:xfrm>
            <a:off x="5003800" y="114300"/>
            <a:ext cx="4032250" cy="368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GB" b="1" dirty="0"/>
              <a:t>GUOMAN: THE TOWER HOTEL</a:t>
            </a:r>
          </a:p>
        </p:txBody>
      </p:sp>
      <p:sp>
        <p:nvSpPr>
          <p:cNvPr id="8" name="Rectangle 7">
            <a:extLst>
              <a:ext uri="{FF2B5EF4-FFF2-40B4-BE49-F238E27FC236}">
                <a16:creationId xmlns:a16="http://schemas.microsoft.com/office/drawing/2014/main" id="{94FF96B8-25F2-4E58-8022-076C9A294AB1}"/>
              </a:ext>
            </a:extLst>
          </p:cNvPr>
          <p:cNvSpPr/>
          <p:nvPr/>
        </p:nvSpPr>
        <p:spPr>
          <a:xfrm>
            <a:off x="2987675" y="5334000"/>
            <a:ext cx="6048375" cy="13843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sz="1400" dirty="0"/>
              <a:t>It may not look like much on the outside, but this is one top quality hotel. The other side of the building has stunning views of the River Thames, Tower Bridge and the Tower of London.</a:t>
            </a:r>
          </a:p>
          <a:p>
            <a:pPr algn="ctr" fontAlgn="auto">
              <a:spcBef>
                <a:spcPts val="0"/>
              </a:spcBef>
              <a:spcAft>
                <a:spcPts val="0"/>
              </a:spcAft>
              <a:defRPr/>
            </a:pPr>
            <a:endParaRPr lang="en-GB" sz="1400" dirty="0"/>
          </a:p>
          <a:p>
            <a:pPr algn="ctr" fontAlgn="auto">
              <a:spcBef>
                <a:spcPts val="0"/>
              </a:spcBef>
              <a:spcAft>
                <a:spcPts val="0"/>
              </a:spcAft>
              <a:defRPr/>
            </a:pPr>
            <a:r>
              <a:rPr lang="en-GB" sz="1400" dirty="0"/>
              <a:t>The cheapest rooms are around £150 a night, while a suite will set you back at least £350 a night.</a:t>
            </a:r>
          </a:p>
        </p:txBody>
      </p:sp>
    </p:spTree>
  </p:cSld>
  <p:clrMapOvr>
    <a:masterClrMapping/>
  </p:clrMapOvr>
  <p:transition spd="slow"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8FE6907C-FFF1-4065-9905-8D08DC88A53C}"/>
              </a:ext>
            </a:extLst>
          </p:cNvPr>
          <p:cNvSpPr>
            <a:spLocks noGrp="1"/>
          </p:cNvSpPr>
          <p:nvPr>
            <p:ph type="title"/>
          </p:nvPr>
        </p:nvSpPr>
        <p:spPr/>
        <p:txBody>
          <a:bodyPr/>
          <a:lstStyle/>
          <a:p>
            <a:endParaRPr lang="en-GB" altLang="en-US"/>
          </a:p>
        </p:txBody>
      </p:sp>
      <p:sp>
        <p:nvSpPr>
          <p:cNvPr id="27651" name="Content Placeholder 2">
            <a:extLst>
              <a:ext uri="{FF2B5EF4-FFF2-40B4-BE49-F238E27FC236}">
                <a16:creationId xmlns:a16="http://schemas.microsoft.com/office/drawing/2014/main" id="{109DF8BC-4905-44BA-8D10-88A3E4B63034}"/>
              </a:ext>
            </a:extLst>
          </p:cNvPr>
          <p:cNvSpPr>
            <a:spLocks noGrp="1"/>
          </p:cNvSpPr>
          <p:nvPr>
            <p:ph idx="1"/>
          </p:nvPr>
        </p:nvSpPr>
        <p:spPr/>
        <p:txBody>
          <a:bodyPr/>
          <a:lstStyle/>
          <a:p>
            <a:endParaRPr lang="en-GB" altLang="en-US"/>
          </a:p>
        </p:txBody>
      </p:sp>
      <p:sp>
        <p:nvSpPr>
          <p:cNvPr id="4" name="Rectangle 3">
            <a:extLst>
              <a:ext uri="{FF2B5EF4-FFF2-40B4-BE49-F238E27FC236}">
                <a16:creationId xmlns:a16="http://schemas.microsoft.com/office/drawing/2014/main" id="{C5163319-71B4-4295-8A01-470CAAEF2AFB}"/>
              </a:ext>
            </a:extLst>
          </p:cNvPr>
          <p:cNvSpPr/>
          <p:nvPr/>
        </p:nvSpPr>
        <p:spPr>
          <a:xfrm>
            <a:off x="0" y="0"/>
            <a:ext cx="9144000" cy="6858000"/>
          </a:xfrm>
          <a:prstGeom prst="rect">
            <a:avLst/>
          </a:prstGeom>
          <a:solidFill>
            <a:srgbClr val="00B0F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 name="TextBox 4">
            <a:hlinkClick r:id="rId2" action="ppaction://hlinksldjump"/>
            <a:extLst>
              <a:ext uri="{FF2B5EF4-FFF2-40B4-BE49-F238E27FC236}">
                <a16:creationId xmlns:a16="http://schemas.microsoft.com/office/drawing/2014/main" id="{4E938596-8E0F-44D3-92D1-0721EBA867A2}"/>
              </a:ext>
            </a:extLst>
          </p:cNvPr>
          <p:cNvSpPr txBox="1"/>
          <p:nvPr/>
        </p:nvSpPr>
        <p:spPr>
          <a:xfrm>
            <a:off x="115888" y="6351588"/>
            <a:ext cx="2152650" cy="368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GB" b="1" dirty="0"/>
              <a:t>BACK TO MAP</a:t>
            </a:r>
          </a:p>
        </p:txBody>
      </p:sp>
      <p:pic>
        <p:nvPicPr>
          <p:cNvPr id="27654" name="Picture 2" descr="D:\Teaching Folder\Field Trips\Y9 London\Pics\London 2011\DSCN2650.JPG">
            <a:extLst>
              <a:ext uri="{FF2B5EF4-FFF2-40B4-BE49-F238E27FC236}">
                <a16:creationId xmlns:a16="http://schemas.microsoft.com/office/drawing/2014/main" id="{57E5F1A7-1209-46CF-9BF6-D7081959C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476250"/>
            <a:ext cx="7104063"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3" descr="D:\Teaching Folder\Field Trips\Y9 London\Pics\London 2011\DSCN2665.JPG">
            <a:extLst>
              <a:ext uri="{FF2B5EF4-FFF2-40B4-BE49-F238E27FC236}">
                <a16:creationId xmlns:a16="http://schemas.microsoft.com/office/drawing/2014/main" id="{B4BF43F6-08A9-41A4-9E9F-12A33E351E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63525"/>
            <a:ext cx="2341563"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FD0A9BB7-E566-4DDC-87AB-8B651A836644}"/>
              </a:ext>
            </a:extLst>
          </p:cNvPr>
          <p:cNvSpPr txBox="1"/>
          <p:nvPr/>
        </p:nvSpPr>
        <p:spPr>
          <a:xfrm>
            <a:off x="5003800" y="114300"/>
            <a:ext cx="4032250" cy="368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GB" b="1" dirty="0"/>
              <a:t>IVORY HOUSE</a:t>
            </a:r>
          </a:p>
        </p:txBody>
      </p:sp>
      <p:sp>
        <p:nvSpPr>
          <p:cNvPr id="9" name="Rectangle 8">
            <a:extLst>
              <a:ext uri="{FF2B5EF4-FFF2-40B4-BE49-F238E27FC236}">
                <a16:creationId xmlns:a16="http://schemas.microsoft.com/office/drawing/2014/main" id="{25BA0559-F857-47BB-8E48-7EF356F05E60}"/>
              </a:ext>
            </a:extLst>
          </p:cNvPr>
          <p:cNvSpPr/>
          <p:nvPr/>
        </p:nvSpPr>
        <p:spPr>
          <a:xfrm>
            <a:off x="2987675" y="5143500"/>
            <a:ext cx="6048375" cy="16002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sz="1400" dirty="0"/>
              <a:t>One of the original warehouse and unloading buildings that has been restored after the decline of the docks. You can see evidence all over the building with the balcony windows and pulleys. Ivory and other African produce was off-loaded here during the height of the British Empire.</a:t>
            </a:r>
          </a:p>
          <a:p>
            <a:pPr algn="ctr" fontAlgn="auto">
              <a:spcBef>
                <a:spcPts val="0"/>
              </a:spcBef>
              <a:spcAft>
                <a:spcPts val="0"/>
              </a:spcAft>
              <a:defRPr/>
            </a:pPr>
            <a:endParaRPr lang="en-GB" sz="1400" dirty="0"/>
          </a:p>
          <a:p>
            <a:pPr algn="ctr" fontAlgn="auto">
              <a:spcBef>
                <a:spcPts val="0"/>
              </a:spcBef>
              <a:spcAft>
                <a:spcPts val="0"/>
              </a:spcAft>
              <a:defRPr/>
            </a:pPr>
            <a:r>
              <a:rPr lang="en-GB" sz="1400" dirty="0"/>
              <a:t>Today the building is used for retail including cafes and gift shops. The main building is a bar, restaurant and nightclub for wealthy people!</a:t>
            </a:r>
          </a:p>
        </p:txBody>
      </p:sp>
    </p:spTree>
  </p:cSld>
  <p:clrMapOvr>
    <a:masterClrMapping/>
  </p:clrMapOvr>
  <p:transition spd="slow"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0479CE2F-B621-41F6-88F7-9B7601C8BBBF}"/>
              </a:ext>
            </a:extLst>
          </p:cNvPr>
          <p:cNvSpPr>
            <a:spLocks noGrp="1"/>
          </p:cNvSpPr>
          <p:nvPr>
            <p:ph type="title"/>
          </p:nvPr>
        </p:nvSpPr>
        <p:spPr/>
        <p:txBody>
          <a:bodyPr/>
          <a:lstStyle/>
          <a:p>
            <a:endParaRPr lang="en-GB" altLang="en-US"/>
          </a:p>
        </p:txBody>
      </p:sp>
      <p:sp>
        <p:nvSpPr>
          <p:cNvPr id="28675" name="Content Placeholder 2">
            <a:extLst>
              <a:ext uri="{FF2B5EF4-FFF2-40B4-BE49-F238E27FC236}">
                <a16:creationId xmlns:a16="http://schemas.microsoft.com/office/drawing/2014/main" id="{1FE0F00E-50AB-405A-892B-69AB0A3FD882}"/>
              </a:ext>
            </a:extLst>
          </p:cNvPr>
          <p:cNvSpPr>
            <a:spLocks noGrp="1"/>
          </p:cNvSpPr>
          <p:nvPr>
            <p:ph idx="1"/>
          </p:nvPr>
        </p:nvSpPr>
        <p:spPr/>
        <p:txBody>
          <a:bodyPr/>
          <a:lstStyle/>
          <a:p>
            <a:endParaRPr lang="en-GB" altLang="en-US"/>
          </a:p>
        </p:txBody>
      </p:sp>
      <p:sp>
        <p:nvSpPr>
          <p:cNvPr id="4" name="Rectangle 3">
            <a:extLst>
              <a:ext uri="{FF2B5EF4-FFF2-40B4-BE49-F238E27FC236}">
                <a16:creationId xmlns:a16="http://schemas.microsoft.com/office/drawing/2014/main" id="{6DC4C426-A1F0-4D8F-B6F9-A876C803A02B}"/>
              </a:ext>
            </a:extLst>
          </p:cNvPr>
          <p:cNvSpPr/>
          <p:nvPr/>
        </p:nvSpPr>
        <p:spPr>
          <a:xfrm>
            <a:off x="0" y="0"/>
            <a:ext cx="9144000" cy="6858000"/>
          </a:xfrm>
          <a:prstGeom prst="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 name="TextBox 4">
            <a:hlinkClick r:id="rId2" action="ppaction://hlinksldjump"/>
            <a:extLst>
              <a:ext uri="{FF2B5EF4-FFF2-40B4-BE49-F238E27FC236}">
                <a16:creationId xmlns:a16="http://schemas.microsoft.com/office/drawing/2014/main" id="{CFCB696F-806C-4AB2-B81D-06FD62536017}"/>
              </a:ext>
            </a:extLst>
          </p:cNvPr>
          <p:cNvSpPr txBox="1"/>
          <p:nvPr/>
        </p:nvSpPr>
        <p:spPr>
          <a:xfrm>
            <a:off x="115888" y="6351588"/>
            <a:ext cx="2152650" cy="368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GB" b="1" dirty="0"/>
              <a:t>BACK TO MAP</a:t>
            </a:r>
          </a:p>
        </p:txBody>
      </p:sp>
      <p:pic>
        <p:nvPicPr>
          <p:cNvPr id="28678" name="Picture 2" descr="D:\Teaching Folder\Field Trips\Y9 London\Pics\London 2006\DCP_0060.JPG">
            <a:extLst>
              <a:ext uri="{FF2B5EF4-FFF2-40B4-BE49-F238E27FC236}">
                <a16:creationId xmlns:a16="http://schemas.microsoft.com/office/drawing/2014/main" id="{1FACE033-4D5B-43E1-AE6A-F7DFAFC465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60350"/>
            <a:ext cx="7540625" cy="565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374E160B-7CAD-471A-8CA8-8DA48FA69126}"/>
              </a:ext>
            </a:extLst>
          </p:cNvPr>
          <p:cNvSpPr txBox="1"/>
          <p:nvPr/>
        </p:nvSpPr>
        <p:spPr>
          <a:xfrm>
            <a:off x="115888" y="114300"/>
            <a:ext cx="4960937" cy="368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GB" b="1" dirty="0"/>
              <a:t>THE DICKENS INN &amp; MALA INDIAN RESTAURANT</a:t>
            </a:r>
          </a:p>
        </p:txBody>
      </p:sp>
      <p:sp>
        <p:nvSpPr>
          <p:cNvPr id="8" name="Rectangle 7">
            <a:extLst>
              <a:ext uri="{FF2B5EF4-FFF2-40B4-BE49-F238E27FC236}">
                <a16:creationId xmlns:a16="http://schemas.microsoft.com/office/drawing/2014/main" id="{B6EC8318-C77F-4BD1-A6A0-24327E3E98B5}"/>
              </a:ext>
            </a:extLst>
          </p:cNvPr>
          <p:cNvSpPr/>
          <p:nvPr/>
        </p:nvSpPr>
        <p:spPr>
          <a:xfrm>
            <a:off x="2987675" y="5335588"/>
            <a:ext cx="6048375" cy="13843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sz="1400" dirty="0"/>
              <a:t>A little more affordable for the average person, the Dickens Inn is a bar and restaurant. It can be rented out for private functions. The Mala Indian Restaurant is also available for private hire.</a:t>
            </a:r>
          </a:p>
          <a:p>
            <a:pPr algn="ctr" fontAlgn="auto">
              <a:spcBef>
                <a:spcPts val="0"/>
              </a:spcBef>
              <a:spcAft>
                <a:spcPts val="0"/>
              </a:spcAft>
              <a:defRPr/>
            </a:pPr>
            <a:endParaRPr lang="en-GB" sz="1400" dirty="0"/>
          </a:p>
          <a:p>
            <a:pPr algn="ctr" fontAlgn="auto">
              <a:spcBef>
                <a:spcPts val="0"/>
              </a:spcBef>
              <a:spcAft>
                <a:spcPts val="0"/>
              </a:spcAft>
              <a:defRPr/>
            </a:pPr>
            <a:r>
              <a:rPr lang="en-GB" sz="1400" dirty="0"/>
              <a:t>Both these buildings were used during the day of the dockers, but have now been restored. </a:t>
            </a:r>
          </a:p>
        </p:txBody>
      </p:sp>
    </p:spTree>
  </p:cSld>
  <p:clrMapOvr>
    <a:masterClrMapping/>
  </p:clrMapOvr>
  <p:transition spd="slow"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D2BD4C71-43F9-425A-BC34-ABB833311F82}"/>
              </a:ext>
            </a:extLst>
          </p:cNvPr>
          <p:cNvSpPr>
            <a:spLocks noGrp="1"/>
          </p:cNvSpPr>
          <p:nvPr>
            <p:ph type="title"/>
          </p:nvPr>
        </p:nvSpPr>
        <p:spPr/>
        <p:txBody>
          <a:bodyPr/>
          <a:lstStyle/>
          <a:p>
            <a:endParaRPr lang="en-GB" altLang="en-US"/>
          </a:p>
        </p:txBody>
      </p:sp>
      <p:sp>
        <p:nvSpPr>
          <p:cNvPr id="29699" name="Content Placeholder 2">
            <a:extLst>
              <a:ext uri="{FF2B5EF4-FFF2-40B4-BE49-F238E27FC236}">
                <a16:creationId xmlns:a16="http://schemas.microsoft.com/office/drawing/2014/main" id="{FA9EEC31-219B-4E3B-A5F7-C0DB0E2C0F7E}"/>
              </a:ext>
            </a:extLst>
          </p:cNvPr>
          <p:cNvSpPr>
            <a:spLocks noGrp="1"/>
          </p:cNvSpPr>
          <p:nvPr>
            <p:ph idx="1"/>
          </p:nvPr>
        </p:nvSpPr>
        <p:spPr/>
        <p:txBody>
          <a:bodyPr/>
          <a:lstStyle/>
          <a:p>
            <a:endParaRPr lang="en-GB" altLang="en-US"/>
          </a:p>
        </p:txBody>
      </p:sp>
      <p:sp>
        <p:nvSpPr>
          <p:cNvPr id="4" name="Rectangle 3">
            <a:extLst>
              <a:ext uri="{FF2B5EF4-FFF2-40B4-BE49-F238E27FC236}">
                <a16:creationId xmlns:a16="http://schemas.microsoft.com/office/drawing/2014/main" id="{A8161B5B-DB3B-4943-8CA1-2E7B056E0EC6}"/>
              </a:ext>
            </a:extLst>
          </p:cNvPr>
          <p:cNvSpPr/>
          <p:nvPr/>
        </p:nvSpPr>
        <p:spPr>
          <a:xfrm>
            <a:off x="0" y="0"/>
            <a:ext cx="9144000" cy="6858000"/>
          </a:xfrm>
          <a:prstGeom prst="rect">
            <a:avLst/>
          </a:prstGeom>
          <a:solidFill>
            <a:schemeClr val="accent4">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 name="TextBox 4">
            <a:hlinkClick r:id="rId2" action="ppaction://hlinksldjump"/>
            <a:extLst>
              <a:ext uri="{FF2B5EF4-FFF2-40B4-BE49-F238E27FC236}">
                <a16:creationId xmlns:a16="http://schemas.microsoft.com/office/drawing/2014/main" id="{AF9812F4-02BF-4373-AA49-DECDC02FCE25}"/>
              </a:ext>
            </a:extLst>
          </p:cNvPr>
          <p:cNvSpPr txBox="1"/>
          <p:nvPr/>
        </p:nvSpPr>
        <p:spPr>
          <a:xfrm>
            <a:off x="115888" y="6351588"/>
            <a:ext cx="2152650" cy="368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GB" b="1" dirty="0"/>
              <a:t>BACK TO MAP</a:t>
            </a:r>
          </a:p>
        </p:txBody>
      </p:sp>
      <p:pic>
        <p:nvPicPr>
          <p:cNvPr id="29702" name="Picture 2" descr="D:\Teaching Folder\Field Trips\Y9 London\Pics\London 2006\DCP_0055.JPG">
            <a:extLst>
              <a:ext uri="{FF2B5EF4-FFF2-40B4-BE49-F238E27FC236}">
                <a16:creationId xmlns:a16="http://schemas.microsoft.com/office/drawing/2014/main" id="{3109E295-2DC7-4B4F-B083-546A161ABC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15888"/>
            <a:ext cx="720090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E614B101-0881-4AB9-99ED-A7425505C88E}"/>
              </a:ext>
            </a:extLst>
          </p:cNvPr>
          <p:cNvSpPr txBox="1"/>
          <p:nvPr/>
        </p:nvSpPr>
        <p:spPr>
          <a:xfrm>
            <a:off x="6516688" y="298450"/>
            <a:ext cx="2519362" cy="3698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fontAlgn="auto">
              <a:spcBef>
                <a:spcPts val="0"/>
              </a:spcBef>
              <a:spcAft>
                <a:spcPts val="0"/>
              </a:spcAft>
              <a:defRPr/>
            </a:pPr>
            <a:r>
              <a:rPr lang="en-GB" b="1" dirty="0"/>
              <a:t>MEWS STREET</a:t>
            </a:r>
          </a:p>
        </p:txBody>
      </p:sp>
      <p:sp>
        <p:nvSpPr>
          <p:cNvPr id="8" name="Rectangle 7">
            <a:extLst>
              <a:ext uri="{FF2B5EF4-FFF2-40B4-BE49-F238E27FC236}">
                <a16:creationId xmlns:a16="http://schemas.microsoft.com/office/drawing/2014/main" id="{07C83C96-DFC8-44FA-B1F2-9B240A0A6135}"/>
              </a:ext>
            </a:extLst>
          </p:cNvPr>
          <p:cNvSpPr/>
          <p:nvPr/>
        </p:nvSpPr>
        <p:spPr>
          <a:xfrm>
            <a:off x="2987675" y="5335588"/>
            <a:ext cx="6048375" cy="73818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GB" sz="1400" dirty="0"/>
              <a:t>The houses on the right look more affordable! Actually, they will set you back at least £650,000! It is quite clear that this area is not for the average person. The building on the left rented for office space.</a:t>
            </a:r>
          </a:p>
        </p:txBody>
      </p:sp>
    </p:spTree>
  </p:cSld>
  <p:clrMapOvr>
    <a:masterClrMapping/>
  </p:clrMapOvr>
  <p:transition spd="slow"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0517A288-5D56-4F1D-8AF4-6BE79D432E33}"/>
              </a:ext>
            </a:extLst>
          </p:cNvPr>
          <p:cNvSpPr>
            <a:spLocks noGrp="1"/>
          </p:cNvSpPr>
          <p:nvPr>
            <p:ph type="title"/>
          </p:nvPr>
        </p:nvSpPr>
        <p:spPr/>
        <p:txBody>
          <a:bodyPr/>
          <a:lstStyle/>
          <a:p>
            <a:endParaRPr lang="en-GB" altLang="en-US"/>
          </a:p>
        </p:txBody>
      </p:sp>
      <p:sp>
        <p:nvSpPr>
          <p:cNvPr id="30723" name="Content Placeholder 2">
            <a:extLst>
              <a:ext uri="{FF2B5EF4-FFF2-40B4-BE49-F238E27FC236}">
                <a16:creationId xmlns:a16="http://schemas.microsoft.com/office/drawing/2014/main" id="{C14A2C57-1AB2-4ADA-AA7F-651B0D55D510}"/>
              </a:ext>
            </a:extLst>
          </p:cNvPr>
          <p:cNvSpPr>
            <a:spLocks noGrp="1"/>
          </p:cNvSpPr>
          <p:nvPr>
            <p:ph idx="1"/>
          </p:nvPr>
        </p:nvSpPr>
        <p:spPr/>
        <p:txBody>
          <a:bodyPr/>
          <a:lstStyle/>
          <a:p>
            <a:endParaRPr lang="en-GB" altLang="en-US"/>
          </a:p>
        </p:txBody>
      </p:sp>
      <p:pic>
        <p:nvPicPr>
          <p:cNvPr id="30724" name="Picture 2">
            <a:extLst>
              <a:ext uri="{FF2B5EF4-FFF2-40B4-BE49-F238E27FC236}">
                <a16:creationId xmlns:a16="http://schemas.microsoft.com/office/drawing/2014/main" id="{56F8500E-FEB0-444A-A70F-768F36189F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0"/>
            <a:ext cx="7235825" cy="542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5" name="Rectangle 3">
            <a:extLst>
              <a:ext uri="{FF2B5EF4-FFF2-40B4-BE49-F238E27FC236}">
                <a16:creationId xmlns:a16="http://schemas.microsoft.com/office/drawing/2014/main" id="{9C2473D2-156B-4471-A052-D6AD66EDBFE7}"/>
              </a:ext>
            </a:extLst>
          </p:cNvPr>
          <p:cNvSpPr>
            <a:spLocks noChangeArrowheads="1"/>
          </p:cNvSpPr>
          <p:nvPr/>
        </p:nvSpPr>
        <p:spPr bwMode="auto">
          <a:xfrm>
            <a:off x="3924300" y="11113"/>
            <a:ext cx="51879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2800" b="1">
                <a:solidFill>
                  <a:schemeClr val="bg1"/>
                </a:solidFill>
              </a:rPr>
              <a:t>BACK ON THE COACH! TIME FOR OUR NEXT DESTINATION!</a:t>
            </a:r>
            <a:endParaRPr lang="en-GB" altLang="en-US" sz="2800" b="1"/>
          </a:p>
        </p:txBody>
      </p:sp>
      <p:pic>
        <p:nvPicPr>
          <p:cNvPr id="30726" name="Picture 3">
            <a:extLst>
              <a:ext uri="{FF2B5EF4-FFF2-40B4-BE49-F238E27FC236}">
                <a16:creationId xmlns:a16="http://schemas.microsoft.com/office/drawing/2014/main" id="{584E3357-B315-4976-A8E5-F72DEE8B6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3" y="3914775"/>
            <a:ext cx="5843587" cy="294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7" name="Rectangle 4">
            <a:extLst>
              <a:ext uri="{FF2B5EF4-FFF2-40B4-BE49-F238E27FC236}">
                <a16:creationId xmlns:a16="http://schemas.microsoft.com/office/drawing/2014/main" id="{3E6089B1-BDF8-4817-ABF8-542F103A4203}"/>
              </a:ext>
            </a:extLst>
          </p:cNvPr>
          <p:cNvSpPr>
            <a:spLocks noChangeArrowheads="1"/>
          </p:cNvSpPr>
          <p:nvPr/>
        </p:nvSpPr>
        <p:spPr bwMode="auto">
          <a:xfrm>
            <a:off x="4454525" y="5661025"/>
            <a:ext cx="1412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200" b="1"/>
              <a:t>St Katharine’s Dock</a:t>
            </a:r>
          </a:p>
        </p:txBody>
      </p:sp>
      <p:cxnSp>
        <p:nvCxnSpPr>
          <p:cNvPr id="7" name="Straight Arrow Connector 6">
            <a:extLst>
              <a:ext uri="{FF2B5EF4-FFF2-40B4-BE49-F238E27FC236}">
                <a16:creationId xmlns:a16="http://schemas.microsoft.com/office/drawing/2014/main" id="{42D9FE4F-821E-40AB-81CA-F5EFF1A31FC4}"/>
              </a:ext>
            </a:extLst>
          </p:cNvPr>
          <p:cNvCxnSpPr/>
          <p:nvPr/>
        </p:nvCxnSpPr>
        <p:spPr>
          <a:xfrm flipH="1" flipV="1">
            <a:off x="5219700" y="5300663"/>
            <a:ext cx="73025" cy="3603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Freeform 8">
            <a:extLst>
              <a:ext uri="{FF2B5EF4-FFF2-40B4-BE49-F238E27FC236}">
                <a16:creationId xmlns:a16="http://schemas.microsoft.com/office/drawing/2014/main" id="{C2A95541-3C96-405B-A560-FDC101351A3A}"/>
              </a:ext>
            </a:extLst>
          </p:cNvPr>
          <p:cNvSpPr/>
          <p:nvPr/>
        </p:nvSpPr>
        <p:spPr>
          <a:xfrm>
            <a:off x="2749550" y="4652963"/>
            <a:ext cx="2327275" cy="407987"/>
          </a:xfrm>
          <a:custGeom>
            <a:avLst/>
            <a:gdLst>
              <a:gd name="connsiteX0" fmla="*/ 2387600 w 2387600"/>
              <a:gd name="connsiteY0" fmla="*/ 382252 h 439402"/>
              <a:gd name="connsiteX1" fmla="*/ 2279650 w 2387600"/>
              <a:gd name="connsiteY1" fmla="*/ 375902 h 439402"/>
              <a:gd name="connsiteX2" fmla="*/ 2165350 w 2387600"/>
              <a:gd name="connsiteY2" fmla="*/ 331452 h 439402"/>
              <a:gd name="connsiteX3" fmla="*/ 2051050 w 2387600"/>
              <a:gd name="connsiteY3" fmla="*/ 153652 h 439402"/>
              <a:gd name="connsiteX4" fmla="*/ 2032000 w 2387600"/>
              <a:gd name="connsiteY4" fmla="*/ 147302 h 439402"/>
              <a:gd name="connsiteX5" fmla="*/ 1924050 w 2387600"/>
              <a:gd name="connsiteY5" fmla="*/ 166352 h 439402"/>
              <a:gd name="connsiteX6" fmla="*/ 1320800 w 2387600"/>
              <a:gd name="connsiteY6" fmla="*/ 287002 h 439402"/>
              <a:gd name="connsiteX7" fmla="*/ 787400 w 2387600"/>
              <a:gd name="connsiteY7" fmla="*/ 172702 h 439402"/>
              <a:gd name="connsiteX8" fmla="*/ 152400 w 2387600"/>
              <a:gd name="connsiteY8" fmla="*/ 7602 h 439402"/>
              <a:gd name="connsiteX9" fmla="*/ 0 w 2387600"/>
              <a:gd name="connsiteY9" fmla="*/ 439402 h 43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7600" h="439402">
                <a:moveTo>
                  <a:pt x="2387600" y="382252"/>
                </a:moveTo>
                <a:cubicBezTo>
                  <a:pt x="2352146" y="383310"/>
                  <a:pt x="2316692" y="384369"/>
                  <a:pt x="2279650" y="375902"/>
                </a:cubicBezTo>
                <a:cubicBezTo>
                  <a:pt x="2242608" y="367435"/>
                  <a:pt x="2203450" y="368494"/>
                  <a:pt x="2165350" y="331452"/>
                </a:cubicBezTo>
                <a:cubicBezTo>
                  <a:pt x="2127250" y="294410"/>
                  <a:pt x="2073275" y="184344"/>
                  <a:pt x="2051050" y="153652"/>
                </a:cubicBezTo>
                <a:cubicBezTo>
                  <a:pt x="2028825" y="122960"/>
                  <a:pt x="2053167" y="145185"/>
                  <a:pt x="2032000" y="147302"/>
                </a:cubicBezTo>
                <a:cubicBezTo>
                  <a:pt x="2010833" y="149419"/>
                  <a:pt x="1924050" y="166352"/>
                  <a:pt x="1924050" y="166352"/>
                </a:cubicBezTo>
                <a:cubicBezTo>
                  <a:pt x="1805517" y="189635"/>
                  <a:pt x="1510242" y="285944"/>
                  <a:pt x="1320800" y="287002"/>
                </a:cubicBezTo>
                <a:cubicBezTo>
                  <a:pt x="1131358" y="288060"/>
                  <a:pt x="982133" y="219269"/>
                  <a:pt x="787400" y="172702"/>
                </a:cubicBezTo>
                <a:cubicBezTo>
                  <a:pt x="592667" y="126135"/>
                  <a:pt x="283633" y="-36848"/>
                  <a:pt x="152400" y="7602"/>
                </a:cubicBezTo>
                <a:cubicBezTo>
                  <a:pt x="21167" y="52052"/>
                  <a:pt x="10583" y="245727"/>
                  <a:pt x="0" y="439402"/>
                </a:cubicBezTo>
              </a:path>
            </a:pathLst>
          </a:custGeom>
          <a:ln>
            <a:tailEnd type="stealth"/>
          </a:ln>
        </p:spPr>
        <p:style>
          <a:lnRef idx="2">
            <a:schemeClr val="dk1"/>
          </a:lnRef>
          <a:fillRef idx="0">
            <a:schemeClr val="dk1"/>
          </a:fillRef>
          <a:effectRef idx="1">
            <a:schemeClr val="dk1"/>
          </a:effectRef>
          <a:fontRef idx="minor">
            <a:schemeClr val="tx1"/>
          </a:fontRef>
        </p:style>
        <p:txBody>
          <a:bodyPr anchor="ctr"/>
          <a:lstStyle/>
          <a:p>
            <a:pPr algn="ctr" fontAlgn="auto">
              <a:spcBef>
                <a:spcPts val="0"/>
              </a:spcBef>
              <a:spcAft>
                <a:spcPts val="0"/>
              </a:spcAft>
              <a:defRPr/>
            </a:pPr>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a:extLst>
              <a:ext uri="{FF2B5EF4-FFF2-40B4-BE49-F238E27FC236}">
                <a16:creationId xmlns:a16="http://schemas.microsoft.com/office/drawing/2014/main" id="{55DF044F-55DD-4AB0-A139-1613B4ABCDA2}"/>
              </a:ext>
            </a:extLst>
          </p:cNvPr>
          <p:cNvSpPr>
            <a:spLocks noGrp="1"/>
          </p:cNvSpPr>
          <p:nvPr>
            <p:ph idx="1"/>
          </p:nvPr>
        </p:nvSpPr>
        <p:spPr/>
        <p:txBody>
          <a:bodyPr/>
          <a:lstStyle/>
          <a:p>
            <a:endParaRPr lang="en-GB" altLang="en-US"/>
          </a:p>
        </p:txBody>
      </p:sp>
      <p:pic>
        <p:nvPicPr>
          <p:cNvPr id="31747" name="Picture 3">
            <a:extLst>
              <a:ext uri="{FF2B5EF4-FFF2-40B4-BE49-F238E27FC236}">
                <a16:creationId xmlns:a16="http://schemas.microsoft.com/office/drawing/2014/main" id="{20093988-86CD-4DE8-91F8-08F64D34DF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1413" y="115888"/>
            <a:ext cx="2922587"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8" name="Title 3">
            <a:extLst>
              <a:ext uri="{FF2B5EF4-FFF2-40B4-BE49-F238E27FC236}">
                <a16:creationId xmlns:a16="http://schemas.microsoft.com/office/drawing/2014/main" id="{A19DB94A-AE24-4D68-A131-4B0DF60D7809}"/>
              </a:ext>
            </a:extLst>
          </p:cNvPr>
          <p:cNvSpPr>
            <a:spLocks noGrp="1"/>
          </p:cNvSpPr>
          <p:nvPr>
            <p:ph type="title"/>
          </p:nvPr>
        </p:nvSpPr>
        <p:spPr/>
        <p:txBody>
          <a:bodyPr/>
          <a:lstStyle/>
          <a:p>
            <a:endParaRPr lang="en-GB" altLang="en-US"/>
          </a:p>
        </p:txBody>
      </p:sp>
      <p:sp>
        <p:nvSpPr>
          <p:cNvPr id="8" name="TextBox 7">
            <a:extLst>
              <a:ext uri="{FF2B5EF4-FFF2-40B4-BE49-F238E27FC236}">
                <a16:creationId xmlns:a16="http://schemas.microsoft.com/office/drawing/2014/main" id="{A408646A-3377-407E-8A19-936559A6E332}"/>
              </a:ext>
            </a:extLst>
          </p:cNvPr>
          <p:cNvSpPr txBox="1"/>
          <p:nvPr/>
        </p:nvSpPr>
        <p:spPr>
          <a:xfrm>
            <a:off x="3851275" y="179388"/>
            <a:ext cx="2592388" cy="3698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GB" b="1" dirty="0"/>
              <a:t>Thames Riverside Walk</a:t>
            </a:r>
          </a:p>
        </p:txBody>
      </p:sp>
      <p:sp>
        <p:nvSpPr>
          <p:cNvPr id="9" name="Rectangle 8">
            <a:extLst>
              <a:ext uri="{FF2B5EF4-FFF2-40B4-BE49-F238E27FC236}">
                <a16:creationId xmlns:a16="http://schemas.microsoft.com/office/drawing/2014/main" id="{22345452-114C-4FF5-AAD4-061F1E34C06D}"/>
              </a:ext>
            </a:extLst>
          </p:cNvPr>
          <p:cNvSpPr/>
          <p:nvPr/>
        </p:nvSpPr>
        <p:spPr>
          <a:xfrm>
            <a:off x="171450" y="692150"/>
            <a:ext cx="6049963" cy="52387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algn="ctr" fontAlgn="auto">
              <a:spcBef>
                <a:spcPts val="0"/>
              </a:spcBef>
              <a:spcAft>
                <a:spcPts val="0"/>
              </a:spcAft>
              <a:defRPr/>
            </a:pPr>
            <a:r>
              <a:rPr lang="en-GB" sz="1400" dirty="0"/>
              <a:t>As we walk along the Thames towards the London Eye, you may be asked by your teacher to do some tasks at some places. Let’s get going!</a:t>
            </a:r>
          </a:p>
        </p:txBody>
      </p:sp>
      <p:sp>
        <p:nvSpPr>
          <p:cNvPr id="12" name="Rectangle 11">
            <a:extLst>
              <a:ext uri="{FF2B5EF4-FFF2-40B4-BE49-F238E27FC236}">
                <a16:creationId xmlns:a16="http://schemas.microsoft.com/office/drawing/2014/main" id="{04FC0FE9-CC5E-4D9E-A982-CDC3F9D3DF6F}"/>
              </a:ext>
            </a:extLst>
          </p:cNvPr>
          <p:cNvSpPr/>
          <p:nvPr/>
        </p:nvSpPr>
        <p:spPr>
          <a:xfrm>
            <a:off x="8423275" y="1374775"/>
            <a:ext cx="720725" cy="319088"/>
          </a:xfrm>
          <a:prstGeom prst="rect">
            <a:avLst/>
          </a:prstGeom>
        </p:spPr>
        <p:style>
          <a:lnRef idx="1">
            <a:schemeClr val="accent3"/>
          </a:lnRef>
          <a:fillRef idx="2">
            <a:schemeClr val="accent3"/>
          </a:fillRef>
          <a:effectRef idx="1">
            <a:schemeClr val="accent3"/>
          </a:effectRef>
          <a:fontRef idx="minor">
            <a:schemeClr val="dk1"/>
          </a:fontRef>
        </p:style>
        <p:txBody>
          <a:bodyPr lIns="36000" tIns="36000" rIns="36000" bIns="36000">
            <a:spAutoFit/>
          </a:bodyPr>
          <a:lstStyle/>
          <a:p>
            <a:pPr algn="ctr" fontAlgn="auto">
              <a:spcBef>
                <a:spcPts val="0"/>
              </a:spcBef>
              <a:spcAft>
                <a:spcPts val="0"/>
              </a:spcAft>
              <a:defRPr/>
            </a:pPr>
            <a:r>
              <a:rPr lang="en-GB" sz="800" b="1" dirty="0"/>
              <a:t>Shakespeare’s Globe</a:t>
            </a:r>
          </a:p>
        </p:txBody>
      </p:sp>
      <p:sp>
        <p:nvSpPr>
          <p:cNvPr id="31752" name="Rectangle 12">
            <a:extLst>
              <a:ext uri="{FF2B5EF4-FFF2-40B4-BE49-F238E27FC236}">
                <a16:creationId xmlns:a16="http://schemas.microsoft.com/office/drawing/2014/main" id="{23B69096-CD51-46EF-8D04-0962E0DF9A44}"/>
              </a:ext>
            </a:extLst>
          </p:cNvPr>
          <p:cNvSpPr>
            <a:spLocks noChangeArrowheads="1"/>
          </p:cNvSpPr>
          <p:nvPr/>
        </p:nvSpPr>
        <p:spPr bwMode="auto">
          <a:xfrm>
            <a:off x="7664450" y="1346200"/>
            <a:ext cx="7445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Tate Modern</a:t>
            </a:r>
          </a:p>
        </p:txBody>
      </p:sp>
      <p:sp>
        <p:nvSpPr>
          <p:cNvPr id="31753" name="Rectangle 13">
            <a:extLst>
              <a:ext uri="{FF2B5EF4-FFF2-40B4-BE49-F238E27FC236}">
                <a16:creationId xmlns:a16="http://schemas.microsoft.com/office/drawing/2014/main" id="{540EE652-EC89-4DE5-8C6B-A01C6A0977A1}"/>
              </a:ext>
            </a:extLst>
          </p:cNvPr>
          <p:cNvSpPr>
            <a:spLocks noChangeArrowheads="1"/>
          </p:cNvSpPr>
          <p:nvPr/>
        </p:nvSpPr>
        <p:spPr bwMode="auto">
          <a:xfrm>
            <a:off x="7667625" y="836613"/>
            <a:ext cx="1368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Millennium Bridge</a:t>
            </a:r>
          </a:p>
        </p:txBody>
      </p:sp>
      <p:sp>
        <p:nvSpPr>
          <p:cNvPr id="31754" name="Rectangle 14">
            <a:extLst>
              <a:ext uri="{FF2B5EF4-FFF2-40B4-BE49-F238E27FC236}">
                <a16:creationId xmlns:a16="http://schemas.microsoft.com/office/drawing/2014/main" id="{F9129A67-2B28-4472-B146-6EF81CA65383}"/>
              </a:ext>
            </a:extLst>
          </p:cNvPr>
          <p:cNvSpPr>
            <a:spLocks noChangeArrowheads="1"/>
          </p:cNvSpPr>
          <p:nvPr/>
        </p:nvSpPr>
        <p:spPr bwMode="auto">
          <a:xfrm>
            <a:off x="6875463" y="930275"/>
            <a:ext cx="7858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OXO Tower &amp; Coin Street</a:t>
            </a:r>
          </a:p>
        </p:txBody>
      </p:sp>
      <p:sp>
        <p:nvSpPr>
          <p:cNvPr id="31755" name="Rectangle 15">
            <a:extLst>
              <a:ext uri="{FF2B5EF4-FFF2-40B4-BE49-F238E27FC236}">
                <a16:creationId xmlns:a16="http://schemas.microsoft.com/office/drawing/2014/main" id="{E9080BA1-045D-4831-970E-0D04E896D9CB}"/>
              </a:ext>
            </a:extLst>
          </p:cNvPr>
          <p:cNvSpPr>
            <a:spLocks noChangeArrowheads="1"/>
          </p:cNvSpPr>
          <p:nvPr/>
        </p:nvSpPr>
        <p:spPr bwMode="auto">
          <a:xfrm>
            <a:off x="6869113" y="1460500"/>
            <a:ext cx="10080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Waterloo Riverside</a:t>
            </a:r>
          </a:p>
        </p:txBody>
      </p:sp>
      <p:sp>
        <p:nvSpPr>
          <p:cNvPr id="31756" name="Rectangle 16">
            <a:extLst>
              <a:ext uri="{FF2B5EF4-FFF2-40B4-BE49-F238E27FC236}">
                <a16:creationId xmlns:a16="http://schemas.microsoft.com/office/drawing/2014/main" id="{17DFE3E6-56BF-4339-863F-AC69181432DF}"/>
              </a:ext>
            </a:extLst>
          </p:cNvPr>
          <p:cNvSpPr>
            <a:spLocks noChangeArrowheads="1"/>
          </p:cNvSpPr>
          <p:nvPr/>
        </p:nvSpPr>
        <p:spPr bwMode="auto">
          <a:xfrm>
            <a:off x="6267450" y="2133600"/>
            <a:ext cx="6016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London Eye</a:t>
            </a:r>
          </a:p>
        </p:txBody>
      </p:sp>
      <p:sp>
        <p:nvSpPr>
          <p:cNvPr id="6" name="5-Point Star 5">
            <a:extLst>
              <a:ext uri="{FF2B5EF4-FFF2-40B4-BE49-F238E27FC236}">
                <a16:creationId xmlns:a16="http://schemas.microsoft.com/office/drawing/2014/main" id="{5B6FA179-7783-418A-8555-255953848F32}"/>
              </a:ext>
            </a:extLst>
          </p:cNvPr>
          <p:cNvSpPr/>
          <p:nvPr/>
        </p:nvSpPr>
        <p:spPr>
          <a:xfrm>
            <a:off x="6264275" y="2247900"/>
            <a:ext cx="104775" cy="10795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9" name="Freeform 18">
            <a:extLst>
              <a:ext uri="{FF2B5EF4-FFF2-40B4-BE49-F238E27FC236}">
                <a16:creationId xmlns:a16="http://schemas.microsoft.com/office/drawing/2014/main" id="{6AEF6A00-EDA6-408D-AA2D-D767F44A00D5}"/>
              </a:ext>
            </a:extLst>
          </p:cNvPr>
          <p:cNvSpPr/>
          <p:nvPr/>
        </p:nvSpPr>
        <p:spPr>
          <a:xfrm>
            <a:off x="8632825" y="1233488"/>
            <a:ext cx="285750" cy="90487"/>
          </a:xfrm>
          <a:custGeom>
            <a:avLst/>
            <a:gdLst>
              <a:gd name="connsiteX0" fmla="*/ 286603 w 286603"/>
              <a:gd name="connsiteY0" fmla="*/ 1055 h 89779"/>
              <a:gd name="connsiteX1" fmla="*/ 259307 w 286603"/>
              <a:gd name="connsiteY1" fmla="*/ 89766 h 89779"/>
              <a:gd name="connsiteX2" fmla="*/ 163773 w 286603"/>
              <a:gd name="connsiteY2" fmla="*/ 7879 h 89779"/>
              <a:gd name="connsiteX3" fmla="*/ 0 w 286603"/>
              <a:gd name="connsiteY3" fmla="*/ 7879 h 89779"/>
            </a:gdLst>
            <a:ahLst/>
            <a:cxnLst>
              <a:cxn ang="0">
                <a:pos x="connsiteX0" y="connsiteY0"/>
              </a:cxn>
              <a:cxn ang="0">
                <a:pos x="connsiteX1" y="connsiteY1"/>
              </a:cxn>
              <a:cxn ang="0">
                <a:pos x="connsiteX2" y="connsiteY2"/>
              </a:cxn>
              <a:cxn ang="0">
                <a:pos x="connsiteX3" y="connsiteY3"/>
              </a:cxn>
            </a:cxnLst>
            <a:rect l="l" t="t" r="r" b="b"/>
            <a:pathLst>
              <a:path w="286603" h="89779">
                <a:moveTo>
                  <a:pt x="286603" y="1055"/>
                </a:moveTo>
                <a:cubicBezTo>
                  <a:pt x="283191" y="44842"/>
                  <a:pt x="279779" y="88629"/>
                  <a:pt x="259307" y="89766"/>
                </a:cubicBezTo>
                <a:cubicBezTo>
                  <a:pt x="238835" y="90903"/>
                  <a:pt x="206991" y="21527"/>
                  <a:pt x="163773" y="7879"/>
                </a:cubicBezTo>
                <a:cubicBezTo>
                  <a:pt x="120555" y="-5769"/>
                  <a:pt x="60277" y="1055"/>
                  <a:pt x="0" y="7879"/>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pic>
        <p:nvPicPr>
          <p:cNvPr id="31759" name="Picture 4" descr="D:\Teaching Folder\Field Trips\Y9 London\Pics\London 2006\DCP_0068.JPG">
            <a:extLst>
              <a:ext uri="{FF2B5EF4-FFF2-40B4-BE49-F238E27FC236}">
                <a16:creationId xmlns:a16="http://schemas.microsoft.com/office/drawing/2014/main" id="{F10EDDB5-F5C4-43C0-B274-05DA4D280B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38" y="134620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0" name="Picture 5" descr="D:\Teaching Folder\Field Trips\Y9 London\Pics\London 2011\DSCN2590.JPG">
            <a:extLst>
              <a:ext uri="{FF2B5EF4-FFF2-40B4-BE49-F238E27FC236}">
                <a16:creationId xmlns:a16="http://schemas.microsoft.com/office/drawing/2014/main" id="{72478A92-6DE1-4824-9564-9325FD6611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8175" y="2636838"/>
            <a:ext cx="3101975"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1" name="Rectangle 19">
            <a:extLst>
              <a:ext uri="{FF2B5EF4-FFF2-40B4-BE49-F238E27FC236}">
                <a16:creationId xmlns:a16="http://schemas.microsoft.com/office/drawing/2014/main" id="{C5AC8F49-894E-4DE1-B7DD-1F533F2EF26C}"/>
              </a:ext>
            </a:extLst>
          </p:cNvPr>
          <p:cNvSpPr>
            <a:spLocks noChangeArrowheads="1"/>
          </p:cNvSpPr>
          <p:nvPr/>
        </p:nvSpPr>
        <p:spPr bwMode="auto">
          <a:xfrm>
            <a:off x="911225" y="5386388"/>
            <a:ext cx="44989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a:t>First stop is a tour of the Shakespeare’s Globe.</a:t>
            </a:r>
          </a:p>
          <a:p>
            <a:endParaRPr lang="en-GB" altLang="en-US"/>
          </a:p>
          <a:p>
            <a:r>
              <a:rPr lang="en-GB" altLang="en-US">
                <a:hlinkClick r:id="rId5"/>
              </a:rPr>
              <a:t>Have a look!</a:t>
            </a:r>
            <a:r>
              <a:rPr lang="en-GB" altLang="en-US"/>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a:extLst>
              <a:ext uri="{FF2B5EF4-FFF2-40B4-BE49-F238E27FC236}">
                <a16:creationId xmlns:a16="http://schemas.microsoft.com/office/drawing/2014/main" id="{36CD31BB-1DD1-4254-AD43-605E7EED15E0}"/>
              </a:ext>
            </a:extLst>
          </p:cNvPr>
          <p:cNvSpPr>
            <a:spLocks noGrp="1"/>
          </p:cNvSpPr>
          <p:nvPr>
            <p:ph idx="1"/>
          </p:nvPr>
        </p:nvSpPr>
        <p:spPr/>
        <p:txBody>
          <a:bodyPr/>
          <a:lstStyle/>
          <a:p>
            <a:endParaRPr lang="en-GB" altLang="en-US"/>
          </a:p>
        </p:txBody>
      </p:sp>
      <p:pic>
        <p:nvPicPr>
          <p:cNvPr id="32771" name="Picture 3">
            <a:extLst>
              <a:ext uri="{FF2B5EF4-FFF2-40B4-BE49-F238E27FC236}">
                <a16:creationId xmlns:a16="http://schemas.microsoft.com/office/drawing/2014/main" id="{F8C2161D-C414-4D9C-BEDB-34AB9A581F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1413" y="115888"/>
            <a:ext cx="2922587"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2" name="Title 3">
            <a:extLst>
              <a:ext uri="{FF2B5EF4-FFF2-40B4-BE49-F238E27FC236}">
                <a16:creationId xmlns:a16="http://schemas.microsoft.com/office/drawing/2014/main" id="{FC274AD1-378C-4B9F-9D7E-CC368DE6148C}"/>
              </a:ext>
            </a:extLst>
          </p:cNvPr>
          <p:cNvSpPr>
            <a:spLocks noGrp="1"/>
          </p:cNvSpPr>
          <p:nvPr>
            <p:ph type="title"/>
          </p:nvPr>
        </p:nvSpPr>
        <p:spPr/>
        <p:txBody>
          <a:bodyPr/>
          <a:lstStyle/>
          <a:p>
            <a:endParaRPr lang="en-GB" altLang="en-US"/>
          </a:p>
        </p:txBody>
      </p:sp>
      <p:sp>
        <p:nvSpPr>
          <p:cNvPr id="8" name="TextBox 7">
            <a:extLst>
              <a:ext uri="{FF2B5EF4-FFF2-40B4-BE49-F238E27FC236}">
                <a16:creationId xmlns:a16="http://schemas.microsoft.com/office/drawing/2014/main" id="{AA294E60-A8D8-464A-9F86-1C3391CE05E3}"/>
              </a:ext>
            </a:extLst>
          </p:cNvPr>
          <p:cNvSpPr txBox="1"/>
          <p:nvPr/>
        </p:nvSpPr>
        <p:spPr>
          <a:xfrm>
            <a:off x="3851275" y="179388"/>
            <a:ext cx="2592388" cy="3698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GB" b="1" dirty="0"/>
              <a:t>Thames Riverside Walk</a:t>
            </a:r>
          </a:p>
        </p:txBody>
      </p:sp>
      <p:sp>
        <p:nvSpPr>
          <p:cNvPr id="12" name="Rectangle 11">
            <a:extLst>
              <a:ext uri="{FF2B5EF4-FFF2-40B4-BE49-F238E27FC236}">
                <a16:creationId xmlns:a16="http://schemas.microsoft.com/office/drawing/2014/main" id="{BF8DEEC5-F896-444B-A0F9-B4A254A3668B}"/>
              </a:ext>
            </a:extLst>
          </p:cNvPr>
          <p:cNvSpPr/>
          <p:nvPr/>
        </p:nvSpPr>
        <p:spPr>
          <a:xfrm>
            <a:off x="8423275" y="1374775"/>
            <a:ext cx="720725" cy="319088"/>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lIns="36000" tIns="36000" rIns="36000" bIns="36000">
            <a:spAutoFit/>
          </a:bodyPr>
          <a:lstStyle/>
          <a:p>
            <a:pPr algn="ctr" fontAlgn="auto">
              <a:spcBef>
                <a:spcPts val="0"/>
              </a:spcBef>
              <a:spcAft>
                <a:spcPts val="0"/>
              </a:spcAft>
              <a:defRPr/>
            </a:pPr>
            <a:r>
              <a:rPr lang="en-GB" sz="800" b="1" dirty="0"/>
              <a:t>Shakespeare’s Globe</a:t>
            </a:r>
          </a:p>
        </p:txBody>
      </p:sp>
      <p:sp>
        <p:nvSpPr>
          <p:cNvPr id="13" name="Rectangle 12">
            <a:extLst>
              <a:ext uri="{FF2B5EF4-FFF2-40B4-BE49-F238E27FC236}">
                <a16:creationId xmlns:a16="http://schemas.microsoft.com/office/drawing/2014/main" id="{2EEEE014-1110-4917-91DA-162A0407AD29}"/>
              </a:ext>
            </a:extLst>
          </p:cNvPr>
          <p:cNvSpPr/>
          <p:nvPr/>
        </p:nvSpPr>
        <p:spPr>
          <a:xfrm>
            <a:off x="7664450" y="1346200"/>
            <a:ext cx="744538" cy="2159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Tate Modern</a:t>
            </a:r>
          </a:p>
        </p:txBody>
      </p:sp>
      <p:sp>
        <p:nvSpPr>
          <p:cNvPr id="32776" name="Rectangle 13">
            <a:extLst>
              <a:ext uri="{FF2B5EF4-FFF2-40B4-BE49-F238E27FC236}">
                <a16:creationId xmlns:a16="http://schemas.microsoft.com/office/drawing/2014/main" id="{6AB40655-5ED8-427E-884F-AC43ED1E5609}"/>
              </a:ext>
            </a:extLst>
          </p:cNvPr>
          <p:cNvSpPr>
            <a:spLocks noChangeArrowheads="1"/>
          </p:cNvSpPr>
          <p:nvPr/>
        </p:nvSpPr>
        <p:spPr bwMode="auto">
          <a:xfrm>
            <a:off x="7667625" y="836613"/>
            <a:ext cx="1368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Millennium Bridge</a:t>
            </a:r>
          </a:p>
        </p:txBody>
      </p:sp>
      <p:sp>
        <p:nvSpPr>
          <p:cNvPr id="32777" name="Rectangle 14">
            <a:extLst>
              <a:ext uri="{FF2B5EF4-FFF2-40B4-BE49-F238E27FC236}">
                <a16:creationId xmlns:a16="http://schemas.microsoft.com/office/drawing/2014/main" id="{9E9427AF-7E0A-4B73-926D-9B4779E03B11}"/>
              </a:ext>
            </a:extLst>
          </p:cNvPr>
          <p:cNvSpPr>
            <a:spLocks noChangeArrowheads="1"/>
          </p:cNvSpPr>
          <p:nvPr/>
        </p:nvSpPr>
        <p:spPr bwMode="auto">
          <a:xfrm>
            <a:off x="6875463" y="930275"/>
            <a:ext cx="7858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OXO Tower &amp; Coin Street</a:t>
            </a:r>
          </a:p>
        </p:txBody>
      </p:sp>
      <p:sp>
        <p:nvSpPr>
          <p:cNvPr id="32778" name="Rectangle 15">
            <a:extLst>
              <a:ext uri="{FF2B5EF4-FFF2-40B4-BE49-F238E27FC236}">
                <a16:creationId xmlns:a16="http://schemas.microsoft.com/office/drawing/2014/main" id="{D1A08411-FD7D-494C-8D19-B674E2B72BE4}"/>
              </a:ext>
            </a:extLst>
          </p:cNvPr>
          <p:cNvSpPr>
            <a:spLocks noChangeArrowheads="1"/>
          </p:cNvSpPr>
          <p:nvPr/>
        </p:nvSpPr>
        <p:spPr bwMode="auto">
          <a:xfrm>
            <a:off x="6869113" y="1460500"/>
            <a:ext cx="10080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Waterloo Riverside</a:t>
            </a:r>
          </a:p>
        </p:txBody>
      </p:sp>
      <p:sp>
        <p:nvSpPr>
          <p:cNvPr id="32779" name="Rectangle 16">
            <a:extLst>
              <a:ext uri="{FF2B5EF4-FFF2-40B4-BE49-F238E27FC236}">
                <a16:creationId xmlns:a16="http://schemas.microsoft.com/office/drawing/2014/main" id="{0AF4B1E0-98D7-4138-BFAC-7347978DA7B3}"/>
              </a:ext>
            </a:extLst>
          </p:cNvPr>
          <p:cNvSpPr>
            <a:spLocks noChangeArrowheads="1"/>
          </p:cNvSpPr>
          <p:nvPr/>
        </p:nvSpPr>
        <p:spPr bwMode="auto">
          <a:xfrm>
            <a:off x="6267450" y="2133600"/>
            <a:ext cx="6016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London Eye</a:t>
            </a:r>
          </a:p>
        </p:txBody>
      </p:sp>
      <p:sp>
        <p:nvSpPr>
          <p:cNvPr id="6" name="5-Point Star 5">
            <a:extLst>
              <a:ext uri="{FF2B5EF4-FFF2-40B4-BE49-F238E27FC236}">
                <a16:creationId xmlns:a16="http://schemas.microsoft.com/office/drawing/2014/main" id="{77C3DF55-A613-4888-96BE-1EDDC9FD9157}"/>
              </a:ext>
            </a:extLst>
          </p:cNvPr>
          <p:cNvSpPr/>
          <p:nvPr/>
        </p:nvSpPr>
        <p:spPr>
          <a:xfrm>
            <a:off x="6264275" y="2247900"/>
            <a:ext cx="104775" cy="10795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9" name="Freeform 18">
            <a:extLst>
              <a:ext uri="{FF2B5EF4-FFF2-40B4-BE49-F238E27FC236}">
                <a16:creationId xmlns:a16="http://schemas.microsoft.com/office/drawing/2014/main" id="{49237CA3-9E38-4256-8B35-68905A5ED5ED}"/>
              </a:ext>
            </a:extLst>
          </p:cNvPr>
          <p:cNvSpPr/>
          <p:nvPr/>
        </p:nvSpPr>
        <p:spPr>
          <a:xfrm>
            <a:off x="8632825" y="1233488"/>
            <a:ext cx="285750" cy="90487"/>
          </a:xfrm>
          <a:custGeom>
            <a:avLst/>
            <a:gdLst>
              <a:gd name="connsiteX0" fmla="*/ 286603 w 286603"/>
              <a:gd name="connsiteY0" fmla="*/ 1055 h 89779"/>
              <a:gd name="connsiteX1" fmla="*/ 259307 w 286603"/>
              <a:gd name="connsiteY1" fmla="*/ 89766 h 89779"/>
              <a:gd name="connsiteX2" fmla="*/ 163773 w 286603"/>
              <a:gd name="connsiteY2" fmla="*/ 7879 h 89779"/>
              <a:gd name="connsiteX3" fmla="*/ 0 w 286603"/>
              <a:gd name="connsiteY3" fmla="*/ 7879 h 89779"/>
            </a:gdLst>
            <a:ahLst/>
            <a:cxnLst>
              <a:cxn ang="0">
                <a:pos x="connsiteX0" y="connsiteY0"/>
              </a:cxn>
              <a:cxn ang="0">
                <a:pos x="connsiteX1" y="connsiteY1"/>
              </a:cxn>
              <a:cxn ang="0">
                <a:pos x="connsiteX2" y="connsiteY2"/>
              </a:cxn>
              <a:cxn ang="0">
                <a:pos x="connsiteX3" y="connsiteY3"/>
              </a:cxn>
            </a:cxnLst>
            <a:rect l="l" t="t" r="r" b="b"/>
            <a:pathLst>
              <a:path w="286603" h="89779">
                <a:moveTo>
                  <a:pt x="286603" y="1055"/>
                </a:moveTo>
                <a:cubicBezTo>
                  <a:pt x="283191" y="44842"/>
                  <a:pt x="279779" y="88629"/>
                  <a:pt x="259307" y="89766"/>
                </a:cubicBezTo>
                <a:cubicBezTo>
                  <a:pt x="238835" y="90903"/>
                  <a:pt x="206991" y="21527"/>
                  <a:pt x="163773" y="7879"/>
                </a:cubicBezTo>
                <a:cubicBezTo>
                  <a:pt x="120555" y="-5769"/>
                  <a:pt x="60277" y="1055"/>
                  <a:pt x="0" y="7879"/>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cxnSp>
        <p:nvCxnSpPr>
          <p:cNvPr id="10" name="Straight Connector 9">
            <a:extLst>
              <a:ext uri="{FF2B5EF4-FFF2-40B4-BE49-F238E27FC236}">
                <a16:creationId xmlns:a16="http://schemas.microsoft.com/office/drawing/2014/main" id="{1B7001B2-61B6-4FD0-BE3C-C29B22562009}"/>
              </a:ext>
            </a:extLst>
          </p:cNvPr>
          <p:cNvCxnSpPr>
            <a:endCxn id="19" idx="3"/>
          </p:cNvCxnSpPr>
          <p:nvPr/>
        </p:nvCxnSpPr>
        <p:spPr>
          <a:xfrm>
            <a:off x="8423275" y="1233488"/>
            <a:ext cx="209550" cy="7937"/>
          </a:xfrm>
          <a:prstGeom prst="line">
            <a:avLst/>
          </a:prstGeom>
        </p:spPr>
        <p:style>
          <a:lnRef idx="3">
            <a:schemeClr val="accent6"/>
          </a:lnRef>
          <a:fillRef idx="0">
            <a:schemeClr val="accent6"/>
          </a:fillRef>
          <a:effectRef idx="2">
            <a:schemeClr val="accent6"/>
          </a:effectRef>
          <a:fontRef idx="minor">
            <a:schemeClr val="tx1"/>
          </a:fontRef>
        </p:style>
      </p:cxnSp>
      <p:pic>
        <p:nvPicPr>
          <p:cNvPr id="32783" name="Picture 2" descr="http://www.millennium.gov.uk/projects/images/Tate_Modern.JPG">
            <a:extLst>
              <a:ext uri="{FF2B5EF4-FFF2-40B4-BE49-F238E27FC236}">
                <a16:creationId xmlns:a16="http://schemas.microsoft.com/office/drawing/2014/main" id="{9E2B428C-EC81-465D-B528-E9BB7FB793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 y="765175"/>
            <a:ext cx="4605338"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4" name="Picture 4">
            <a:extLst>
              <a:ext uri="{FF2B5EF4-FFF2-40B4-BE49-F238E27FC236}">
                <a16:creationId xmlns:a16="http://schemas.microsoft.com/office/drawing/2014/main" id="{8831F653-6D27-4C41-AEE6-158A6585D0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708275"/>
            <a:ext cx="3533775"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85" name="Rectangle 17">
            <a:extLst>
              <a:ext uri="{FF2B5EF4-FFF2-40B4-BE49-F238E27FC236}">
                <a16:creationId xmlns:a16="http://schemas.microsoft.com/office/drawing/2014/main" id="{C95DEE71-E34D-4F54-911A-1AAD23F6B7F5}"/>
              </a:ext>
            </a:extLst>
          </p:cNvPr>
          <p:cNvSpPr>
            <a:spLocks noChangeArrowheads="1"/>
          </p:cNvSpPr>
          <p:nvPr/>
        </p:nvSpPr>
        <p:spPr bwMode="auto">
          <a:xfrm>
            <a:off x="4872038" y="5172075"/>
            <a:ext cx="4046537"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200"/>
              <a:t>The Tate Modern is a modern art exhibition centre and gallery that used to be a coal-fired power station!</a:t>
            </a:r>
          </a:p>
          <a:p>
            <a:endParaRPr lang="en-GB" altLang="en-US" sz="1200"/>
          </a:p>
          <a:p>
            <a:r>
              <a:rPr lang="en-GB" altLang="en-US" sz="1200"/>
              <a:t>The power station was built in two phases between 1947 and 1963. It consisted of a stunning turbine hall, 35 metres high and 152 metres long, with the boiler house alongside it and a single central chimney. The site had been mostly redundant since 1981 and conversion to a gallery started in 1995.</a:t>
            </a:r>
          </a:p>
          <a:p>
            <a:endParaRPr lang="en-GB" altLang="en-US" sz="14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a:extLst>
              <a:ext uri="{FF2B5EF4-FFF2-40B4-BE49-F238E27FC236}">
                <a16:creationId xmlns:a16="http://schemas.microsoft.com/office/drawing/2014/main" id="{27FBAD7A-7304-47B0-8653-77F1164C5717}"/>
              </a:ext>
            </a:extLst>
          </p:cNvPr>
          <p:cNvSpPr>
            <a:spLocks noGrp="1"/>
          </p:cNvSpPr>
          <p:nvPr>
            <p:ph idx="1"/>
          </p:nvPr>
        </p:nvSpPr>
        <p:spPr/>
        <p:txBody>
          <a:bodyPr/>
          <a:lstStyle/>
          <a:p>
            <a:endParaRPr lang="en-GB" altLang="en-US"/>
          </a:p>
        </p:txBody>
      </p:sp>
      <p:pic>
        <p:nvPicPr>
          <p:cNvPr id="33795" name="Picture 3">
            <a:extLst>
              <a:ext uri="{FF2B5EF4-FFF2-40B4-BE49-F238E27FC236}">
                <a16:creationId xmlns:a16="http://schemas.microsoft.com/office/drawing/2014/main" id="{BF048A98-796A-4CD0-81C7-C0E3AF5282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1413" y="115888"/>
            <a:ext cx="2922587"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6" name="Title 3">
            <a:extLst>
              <a:ext uri="{FF2B5EF4-FFF2-40B4-BE49-F238E27FC236}">
                <a16:creationId xmlns:a16="http://schemas.microsoft.com/office/drawing/2014/main" id="{AD27E33A-3114-4470-96CA-547787AC9312}"/>
              </a:ext>
            </a:extLst>
          </p:cNvPr>
          <p:cNvSpPr>
            <a:spLocks noGrp="1"/>
          </p:cNvSpPr>
          <p:nvPr>
            <p:ph type="title"/>
          </p:nvPr>
        </p:nvSpPr>
        <p:spPr/>
        <p:txBody>
          <a:bodyPr/>
          <a:lstStyle/>
          <a:p>
            <a:endParaRPr lang="en-GB" altLang="en-US"/>
          </a:p>
        </p:txBody>
      </p:sp>
      <p:sp>
        <p:nvSpPr>
          <p:cNvPr id="8" name="TextBox 7">
            <a:extLst>
              <a:ext uri="{FF2B5EF4-FFF2-40B4-BE49-F238E27FC236}">
                <a16:creationId xmlns:a16="http://schemas.microsoft.com/office/drawing/2014/main" id="{6DFC24D3-AB19-4AE1-9856-B1A38FC4145A}"/>
              </a:ext>
            </a:extLst>
          </p:cNvPr>
          <p:cNvSpPr txBox="1"/>
          <p:nvPr/>
        </p:nvSpPr>
        <p:spPr>
          <a:xfrm>
            <a:off x="3851275" y="179388"/>
            <a:ext cx="2592388" cy="3698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GB" b="1" dirty="0"/>
              <a:t>Thames Riverside Walk</a:t>
            </a:r>
          </a:p>
        </p:txBody>
      </p:sp>
      <p:sp>
        <p:nvSpPr>
          <p:cNvPr id="12" name="Rectangle 11">
            <a:extLst>
              <a:ext uri="{FF2B5EF4-FFF2-40B4-BE49-F238E27FC236}">
                <a16:creationId xmlns:a16="http://schemas.microsoft.com/office/drawing/2014/main" id="{B1530EE8-9881-404A-9FEE-120E1FDFFA1E}"/>
              </a:ext>
            </a:extLst>
          </p:cNvPr>
          <p:cNvSpPr/>
          <p:nvPr/>
        </p:nvSpPr>
        <p:spPr>
          <a:xfrm>
            <a:off x="8423275" y="1374775"/>
            <a:ext cx="720725" cy="319088"/>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lIns="36000" tIns="36000" rIns="36000" bIns="36000">
            <a:spAutoFit/>
          </a:bodyPr>
          <a:lstStyle/>
          <a:p>
            <a:pPr algn="ctr" fontAlgn="auto">
              <a:spcBef>
                <a:spcPts val="0"/>
              </a:spcBef>
              <a:spcAft>
                <a:spcPts val="0"/>
              </a:spcAft>
              <a:defRPr/>
            </a:pPr>
            <a:r>
              <a:rPr lang="en-GB" sz="800" b="1" dirty="0"/>
              <a:t>Shakespeare’s Globe</a:t>
            </a:r>
          </a:p>
        </p:txBody>
      </p:sp>
      <p:sp>
        <p:nvSpPr>
          <p:cNvPr id="13" name="Rectangle 12">
            <a:extLst>
              <a:ext uri="{FF2B5EF4-FFF2-40B4-BE49-F238E27FC236}">
                <a16:creationId xmlns:a16="http://schemas.microsoft.com/office/drawing/2014/main" id="{9B5042C3-373C-445A-88A7-32AE8D343623}"/>
              </a:ext>
            </a:extLst>
          </p:cNvPr>
          <p:cNvSpPr/>
          <p:nvPr/>
        </p:nvSpPr>
        <p:spPr>
          <a:xfrm>
            <a:off x="7664450" y="1346200"/>
            <a:ext cx="744538" cy="2159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Tate Modern</a:t>
            </a:r>
          </a:p>
        </p:txBody>
      </p:sp>
      <p:sp>
        <p:nvSpPr>
          <p:cNvPr id="14" name="Rectangle 13">
            <a:extLst>
              <a:ext uri="{FF2B5EF4-FFF2-40B4-BE49-F238E27FC236}">
                <a16:creationId xmlns:a16="http://schemas.microsoft.com/office/drawing/2014/main" id="{9A62BDCD-DC49-41DB-9754-41156813FCAB}"/>
              </a:ext>
            </a:extLst>
          </p:cNvPr>
          <p:cNvSpPr/>
          <p:nvPr/>
        </p:nvSpPr>
        <p:spPr>
          <a:xfrm>
            <a:off x="7667625" y="836613"/>
            <a:ext cx="965200" cy="2159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Millennium Bridge</a:t>
            </a:r>
          </a:p>
        </p:txBody>
      </p:sp>
      <p:sp>
        <p:nvSpPr>
          <p:cNvPr id="33801" name="Rectangle 14">
            <a:extLst>
              <a:ext uri="{FF2B5EF4-FFF2-40B4-BE49-F238E27FC236}">
                <a16:creationId xmlns:a16="http://schemas.microsoft.com/office/drawing/2014/main" id="{2F914480-D6E9-4FF9-B9D0-E12041346D1A}"/>
              </a:ext>
            </a:extLst>
          </p:cNvPr>
          <p:cNvSpPr>
            <a:spLocks noChangeArrowheads="1"/>
          </p:cNvSpPr>
          <p:nvPr/>
        </p:nvSpPr>
        <p:spPr bwMode="auto">
          <a:xfrm>
            <a:off x="6875463" y="930275"/>
            <a:ext cx="7858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OXO Tower &amp; Coin Street</a:t>
            </a:r>
          </a:p>
        </p:txBody>
      </p:sp>
      <p:sp>
        <p:nvSpPr>
          <p:cNvPr id="33802" name="Rectangle 15">
            <a:extLst>
              <a:ext uri="{FF2B5EF4-FFF2-40B4-BE49-F238E27FC236}">
                <a16:creationId xmlns:a16="http://schemas.microsoft.com/office/drawing/2014/main" id="{72755316-6D87-4B0F-96B2-8CF66A757E9A}"/>
              </a:ext>
            </a:extLst>
          </p:cNvPr>
          <p:cNvSpPr>
            <a:spLocks noChangeArrowheads="1"/>
          </p:cNvSpPr>
          <p:nvPr/>
        </p:nvSpPr>
        <p:spPr bwMode="auto">
          <a:xfrm>
            <a:off x="6869113" y="1460500"/>
            <a:ext cx="10080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Waterloo Riverside</a:t>
            </a:r>
          </a:p>
        </p:txBody>
      </p:sp>
      <p:sp>
        <p:nvSpPr>
          <p:cNvPr id="33803" name="Rectangle 16">
            <a:extLst>
              <a:ext uri="{FF2B5EF4-FFF2-40B4-BE49-F238E27FC236}">
                <a16:creationId xmlns:a16="http://schemas.microsoft.com/office/drawing/2014/main" id="{19272CAE-0970-48B6-BDA7-B621CB182BBA}"/>
              </a:ext>
            </a:extLst>
          </p:cNvPr>
          <p:cNvSpPr>
            <a:spLocks noChangeArrowheads="1"/>
          </p:cNvSpPr>
          <p:nvPr/>
        </p:nvSpPr>
        <p:spPr bwMode="auto">
          <a:xfrm>
            <a:off x="6267450" y="2133600"/>
            <a:ext cx="6016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London Eye</a:t>
            </a:r>
          </a:p>
        </p:txBody>
      </p:sp>
      <p:sp>
        <p:nvSpPr>
          <p:cNvPr id="6" name="5-Point Star 5">
            <a:extLst>
              <a:ext uri="{FF2B5EF4-FFF2-40B4-BE49-F238E27FC236}">
                <a16:creationId xmlns:a16="http://schemas.microsoft.com/office/drawing/2014/main" id="{6787FF05-0F98-4D35-B675-55A2A660A475}"/>
              </a:ext>
            </a:extLst>
          </p:cNvPr>
          <p:cNvSpPr/>
          <p:nvPr/>
        </p:nvSpPr>
        <p:spPr>
          <a:xfrm>
            <a:off x="6264275" y="2247900"/>
            <a:ext cx="104775" cy="10795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9" name="Freeform 18">
            <a:extLst>
              <a:ext uri="{FF2B5EF4-FFF2-40B4-BE49-F238E27FC236}">
                <a16:creationId xmlns:a16="http://schemas.microsoft.com/office/drawing/2014/main" id="{B79ACB88-754E-4D64-B1C9-37DD792F704E}"/>
              </a:ext>
            </a:extLst>
          </p:cNvPr>
          <p:cNvSpPr/>
          <p:nvPr/>
        </p:nvSpPr>
        <p:spPr>
          <a:xfrm>
            <a:off x="8632825" y="1233488"/>
            <a:ext cx="285750" cy="90487"/>
          </a:xfrm>
          <a:custGeom>
            <a:avLst/>
            <a:gdLst>
              <a:gd name="connsiteX0" fmla="*/ 286603 w 286603"/>
              <a:gd name="connsiteY0" fmla="*/ 1055 h 89779"/>
              <a:gd name="connsiteX1" fmla="*/ 259307 w 286603"/>
              <a:gd name="connsiteY1" fmla="*/ 89766 h 89779"/>
              <a:gd name="connsiteX2" fmla="*/ 163773 w 286603"/>
              <a:gd name="connsiteY2" fmla="*/ 7879 h 89779"/>
              <a:gd name="connsiteX3" fmla="*/ 0 w 286603"/>
              <a:gd name="connsiteY3" fmla="*/ 7879 h 89779"/>
            </a:gdLst>
            <a:ahLst/>
            <a:cxnLst>
              <a:cxn ang="0">
                <a:pos x="connsiteX0" y="connsiteY0"/>
              </a:cxn>
              <a:cxn ang="0">
                <a:pos x="connsiteX1" y="connsiteY1"/>
              </a:cxn>
              <a:cxn ang="0">
                <a:pos x="connsiteX2" y="connsiteY2"/>
              </a:cxn>
              <a:cxn ang="0">
                <a:pos x="connsiteX3" y="connsiteY3"/>
              </a:cxn>
            </a:cxnLst>
            <a:rect l="l" t="t" r="r" b="b"/>
            <a:pathLst>
              <a:path w="286603" h="89779">
                <a:moveTo>
                  <a:pt x="286603" y="1055"/>
                </a:moveTo>
                <a:cubicBezTo>
                  <a:pt x="283191" y="44842"/>
                  <a:pt x="279779" y="88629"/>
                  <a:pt x="259307" y="89766"/>
                </a:cubicBezTo>
                <a:cubicBezTo>
                  <a:pt x="238835" y="90903"/>
                  <a:pt x="206991" y="21527"/>
                  <a:pt x="163773" y="7879"/>
                </a:cubicBezTo>
                <a:cubicBezTo>
                  <a:pt x="120555" y="-5769"/>
                  <a:pt x="60277" y="1055"/>
                  <a:pt x="0" y="7879"/>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cxnSp>
        <p:nvCxnSpPr>
          <p:cNvPr id="10" name="Straight Connector 9">
            <a:extLst>
              <a:ext uri="{FF2B5EF4-FFF2-40B4-BE49-F238E27FC236}">
                <a16:creationId xmlns:a16="http://schemas.microsoft.com/office/drawing/2014/main" id="{94D9B7DF-F891-40BC-8B25-D9FB753C28F6}"/>
              </a:ext>
            </a:extLst>
          </p:cNvPr>
          <p:cNvCxnSpPr>
            <a:endCxn id="19" idx="3"/>
          </p:cNvCxnSpPr>
          <p:nvPr/>
        </p:nvCxnSpPr>
        <p:spPr>
          <a:xfrm>
            <a:off x="8423275" y="1233488"/>
            <a:ext cx="209550" cy="7937"/>
          </a:xfrm>
          <a:prstGeom prst="line">
            <a:avLst/>
          </a:prstGeom>
        </p:spPr>
        <p:style>
          <a:lnRef idx="3">
            <a:schemeClr val="accent6"/>
          </a:lnRef>
          <a:fillRef idx="0">
            <a:schemeClr val="accent6"/>
          </a:fillRef>
          <a:effectRef idx="2">
            <a:schemeClr val="accent6"/>
          </a:effectRef>
          <a:fontRef idx="minor">
            <a:schemeClr val="tx1"/>
          </a:fontRef>
        </p:style>
      </p:cxnSp>
      <p:sp>
        <p:nvSpPr>
          <p:cNvPr id="33807" name="Rectangle 17">
            <a:extLst>
              <a:ext uri="{FF2B5EF4-FFF2-40B4-BE49-F238E27FC236}">
                <a16:creationId xmlns:a16="http://schemas.microsoft.com/office/drawing/2014/main" id="{1D55DDDC-244B-4A2E-AB91-7FEA70506164}"/>
              </a:ext>
            </a:extLst>
          </p:cNvPr>
          <p:cNvSpPr>
            <a:spLocks noChangeArrowheads="1"/>
          </p:cNvSpPr>
          <p:nvPr/>
        </p:nvSpPr>
        <p:spPr bwMode="auto">
          <a:xfrm>
            <a:off x="282575" y="5284788"/>
            <a:ext cx="59388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200"/>
              <a:t>You are standing on the Millennium Bridge. The Tate is behind you and St Paul’s Cathedral is on the other side. It is a bridge for pedestrians only to encourage people to walk between the two sides of the river. Now… it wouldn’t be a field trip with out some sketching!</a:t>
            </a:r>
          </a:p>
          <a:p>
            <a:endParaRPr lang="en-GB" altLang="en-US" sz="1200"/>
          </a:p>
          <a:p>
            <a:r>
              <a:rPr lang="en-GB" altLang="en-US" sz="1200" b="1"/>
              <a:t>(9) Taking no more than 5 minutes, sketch the view you see from the Millennium Bridge (above) and </a:t>
            </a:r>
            <a:r>
              <a:rPr lang="en-GB" altLang="en-US" sz="1200" b="1" u="sng"/>
              <a:t>annotate it</a:t>
            </a:r>
            <a:r>
              <a:rPr lang="en-GB" altLang="en-US" sz="1200" b="1"/>
              <a:t> by adding to the labels with what you have learnt so far.  The label about the cranes has been done for you as an example!</a:t>
            </a:r>
          </a:p>
        </p:txBody>
      </p:sp>
      <p:cxnSp>
        <p:nvCxnSpPr>
          <p:cNvPr id="9" name="Straight Connector 8">
            <a:extLst>
              <a:ext uri="{FF2B5EF4-FFF2-40B4-BE49-F238E27FC236}">
                <a16:creationId xmlns:a16="http://schemas.microsoft.com/office/drawing/2014/main" id="{763F3119-ABA5-408E-828B-CA0FD6C897EE}"/>
              </a:ext>
            </a:extLst>
          </p:cNvPr>
          <p:cNvCxnSpPr/>
          <p:nvPr/>
        </p:nvCxnSpPr>
        <p:spPr>
          <a:xfrm>
            <a:off x="8423275" y="1100138"/>
            <a:ext cx="0" cy="133350"/>
          </a:xfrm>
          <a:prstGeom prst="line">
            <a:avLst/>
          </a:prstGeom>
        </p:spPr>
        <p:style>
          <a:lnRef idx="3">
            <a:schemeClr val="accent6"/>
          </a:lnRef>
          <a:fillRef idx="0">
            <a:schemeClr val="accent6"/>
          </a:fillRef>
          <a:effectRef idx="2">
            <a:schemeClr val="accent6"/>
          </a:effectRef>
          <a:fontRef idx="minor">
            <a:schemeClr val="tx1"/>
          </a:fontRef>
        </p:style>
      </p:cxnSp>
      <p:pic>
        <p:nvPicPr>
          <p:cNvPr id="33809" name="Picture 2" descr="D:\Teaching Folder\Field Trips\Y9 London\Pics\London 2005\DSC_0253.jpg">
            <a:extLst>
              <a:ext uri="{FF2B5EF4-FFF2-40B4-BE49-F238E27FC236}">
                <a16:creationId xmlns:a16="http://schemas.microsoft.com/office/drawing/2014/main" id="{CEB1856E-61B2-493A-A0D3-D82D20CE4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2708275"/>
            <a:ext cx="2640013"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0" name="Picture 3" descr="D:\Teaching Folder\Field Trips\Y9 London\Pics\London 2005\DSC_0246.jpg">
            <a:extLst>
              <a:ext uri="{FF2B5EF4-FFF2-40B4-BE49-F238E27FC236}">
                <a16:creationId xmlns:a16="http://schemas.microsoft.com/office/drawing/2014/main" id="{86662B8F-5382-445E-970B-BA261BE0D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75" y="1341438"/>
            <a:ext cx="5761038"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1" name="TextBox 23">
            <a:extLst>
              <a:ext uri="{FF2B5EF4-FFF2-40B4-BE49-F238E27FC236}">
                <a16:creationId xmlns:a16="http://schemas.microsoft.com/office/drawing/2014/main" id="{0B0C9C6B-B518-42B3-ABF6-0E5B6AD7CE74}"/>
              </a:ext>
            </a:extLst>
          </p:cNvPr>
          <p:cNvSpPr txBox="1">
            <a:spLocks noChangeArrowheads="1"/>
          </p:cNvSpPr>
          <p:nvPr/>
        </p:nvSpPr>
        <p:spPr bwMode="auto">
          <a:xfrm>
            <a:off x="3851275" y="4735513"/>
            <a:ext cx="23764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solidFill>
                  <a:schemeClr val="bg1"/>
                </a:solidFill>
              </a:rPr>
              <a:t>Boats on the river used for…</a:t>
            </a:r>
          </a:p>
        </p:txBody>
      </p:sp>
      <p:cxnSp>
        <p:nvCxnSpPr>
          <p:cNvPr id="20" name="Straight Arrow Connector 19">
            <a:extLst>
              <a:ext uri="{FF2B5EF4-FFF2-40B4-BE49-F238E27FC236}">
                <a16:creationId xmlns:a16="http://schemas.microsoft.com/office/drawing/2014/main" id="{3EA55436-A690-4FF5-A3BF-E70558343B5E}"/>
              </a:ext>
            </a:extLst>
          </p:cNvPr>
          <p:cNvCxnSpPr/>
          <p:nvPr/>
        </p:nvCxnSpPr>
        <p:spPr>
          <a:xfrm flipH="1" flipV="1">
            <a:off x="3779838" y="4570413"/>
            <a:ext cx="504825" cy="22701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813" name="TextBox 28">
            <a:extLst>
              <a:ext uri="{FF2B5EF4-FFF2-40B4-BE49-F238E27FC236}">
                <a16:creationId xmlns:a16="http://schemas.microsoft.com/office/drawing/2014/main" id="{1D562DF7-A62F-4334-89DB-CE01FE4C9B00}"/>
              </a:ext>
            </a:extLst>
          </p:cNvPr>
          <p:cNvSpPr txBox="1">
            <a:spLocks noChangeArrowheads="1"/>
          </p:cNvSpPr>
          <p:nvPr/>
        </p:nvSpPr>
        <p:spPr bwMode="auto">
          <a:xfrm>
            <a:off x="915988" y="3644900"/>
            <a:ext cx="1871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solidFill>
                  <a:schemeClr val="bg1"/>
                </a:solidFill>
              </a:rPr>
              <a:t>A mixture of historic and modern buildings…</a:t>
            </a:r>
          </a:p>
        </p:txBody>
      </p:sp>
      <p:cxnSp>
        <p:nvCxnSpPr>
          <p:cNvPr id="30" name="Straight Arrow Connector 29">
            <a:extLst>
              <a:ext uri="{FF2B5EF4-FFF2-40B4-BE49-F238E27FC236}">
                <a16:creationId xmlns:a16="http://schemas.microsoft.com/office/drawing/2014/main" id="{1A63B0F3-1072-40EF-ACA1-FBC316C908C5}"/>
              </a:ext>
            </a:extLst>
          </p:cNvPr>
          <p:cNvCxnSpPr/>
          <p:nvPr/>
        </p:nvCxnSpPr>
        <p:spPr>
          <a:xfrm flipH="1" flipV="1">
            <a:off x="1835150" y="3254375"/>
            <a:ext cx="144463" cy="3905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815" name="TextBox 32">
            <a:extLst>
              <a:ext uri="{FF2B5EF4-FFF2-40B4-BE49-F238E27FC236}">
                <a16:creationId xmlns:a16="http://schemas.microsoft.com/office/drawing/2014/main" id="{A59E3868-3820-4255-96B9-C87FB607412B}"/>
              </a:ext>
            </a:extLst>
          </p:cNvPr>
          <p:cNvSpPr txBox="1">
            <a:spLocks noChangeArrowheads="1"/>
          </p:cNvSpPr>
          <p:nvPr/>
        </p:nvSpPr>
        <p:spPr bwMode="auto">
          <a:xfrm>
            <a:off x="4140200" y="3465513"/>
            <a:ext cx="18716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solidFill>
                  <a:schemeClr val="bg1"/>
                </a:solidFill>
              </a:rPr>
              <a:t>Different types of transport such as… because…</a:t>
            </a:r>
          </a:p>
        </p:txBody>
      </p:sp>
      <p:cxnSp>
        <p:nvCxnSpPr>
          <p:cNvPr id="34" name="Straight Arrow Connector 33">
            <a:extLst>
              <a:ext uri="{FF2B5EF4-FFF2-40B4-BE49-F238E27FC236}">
                <a16:creationId xmlns:a16="http://schemas.microsoft.com/office/drawing/2014/main" id="{692C369F-3CE3-472D-9F6A-56F6CEDC3FFB}"/>
              </a:ext>
            </a:extLst>
          </p:cNvPr>
          <p:cNvCxnSpPr/>
          <p:nvPr/>
        </p:nvCxnSpPr>
        <p:spPr>
          <a:xfrm flipH="1" flipV="1">
            <a:off x="4284663" y="3074988"/>
            <a:ext cx="215900" cy="3905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817" name="TextBox 36">
            <a:extLst>
              <a:ext uri="{FF2B5EF4-FFF2-40B4-BE49-F238E27FC236}">
                <a16:creationId xmlns:a16="http://schemas.microsoft.com/office/drawing/2014/main" id="{BB3E503C-62CA-444B-90A7-51283705F37D}"/>
              </a:ext>
            </a:extLst>
          </p:cNvPr>
          <p:cNvSpPr txBox="1">
            <a:spLocks noChangeArrowheads="1"/>
          </p:cNvSpPr>
          <p:nvPr/>
        </p:nvSpPr>
        <p:spPr bwMode="auto">
          <a:xfrm>
            <a:off x="2771775" y="1671638"/>
            <a:ext cx="18716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t>Two CBD’s, Canary Wharf and “the City” containing…</a:t>
            </a:r>
          </a:p>
        </p:txBody>
      </p:sp>
      <p:cxnSp>
        <p:nvCxnSpPr>
          <p:cNvPr id="38" name="Straight Arrow Connector 37">
            <a:extLst>
              <a:ext uri="{FF2B5EF4-FFF2-40B4-BE49-F238E27FC236}">
                <a16:creationId xmlns:a16="http://schemas.microsoft.com/office/drawing/2014/main" id="{EFDB550A-E6F0-4EE1-BD2A-B4E4B7A2E325}"/>
              </a:ext>
            </a:extLst>
          </p:cNvPr>
          <p:cNvCxnSpPr/>
          <p:nvPr/>
        </p:nvCxnSpPr>
        <p:spPr>
          <a:xfrm flipH="1">
            <a:off x="1835150" y="2133600"/>
            <a:ext cx="1416050" cy="33813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3B5EBFF-7DBB-4D9E-A4EF-2921890C782A}"/>
              </a:ext>
            </a:extLst>
          </p:cNvPr>
          <p:cNvCxnSpPr/>
          <p:nvPr/>
        </p:nvCxnSpPr>
        <p:spPr>
          <a:xfrm flipH="1">
            <a:off x="4032250" y="1946275"/>
            <a:ext cx="252413" cy="762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820" name="TextBox 44">
            <a:extLst>
              <a:ext uri="{FF2B5EF4-FFF2-40B4-BE49-F238E27FC236}">
                <a16:creationId xmlns:a16="http://schemas.microsoft.com/office/drawing/2014/main" id="{5C5D011A-69BF-4E79-A2ED-5431580EC89B}"/>
              </a:ext>
            </a:extLst>
          </p:cNvPr>
          <p:cNvSpPr txBox="1">
            <a:spLocks noChangeArrowheads="1"/>
          </p:cNvSpPr>
          <p:nvPr/>
        </p:nvSpPr>
        <p:spPr bwMode="auto">
          <a:xfrm>
            <a:off x="282575" y="179388"/>
            <a:ext cx="18732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t>The cranes show you that London is constantly changed and growing with new buildings and older ones being regenerated.</a:t>
            </a:r>
          </a:p>
        </p:txBody>
      </p:sp>
      <p:cxnSp>
        <p:nvCxnSpPr>
          <p:cNvPr id="46" name="Straight Arrow Connector 45">
            <a:extLst>
              <a:ext uri="{FF2B5EF4-FFF2-40B4-BE49-F238E27FC236}">
                <a16:creationId xmlns:a16="http://schemas.microsoft.com/office/drawing/2014/main" id="{55B8DD97-4B21-4C44-BB25-9A85A0615776}"/>
              </a:ext>
            </a:extLst>
          </p:cNvPr>
          <p:cNvCxnSpPr/>
          <p:nvPr/>
        </p:nvCxnSpPr>
        <p:spPr>
          <a:xfrm>
            <a:off x="1423988" y="1214438"/>
            <a:ext cx="0" cy="91916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B63BA385-0760-435D-BC04-6F41175853FE}"/>
              </a:ext>
            </a:extLst>
          </p:cNvPr>
          <p:cNvSpPr txBox="1"/>
          <p:nvPr/>
        </p:nvSpPr>
        <p:spPr>
          <a:xfrm>
            <a:off x="92075" y="4643438"/>
            <a:ext cx="1600200" cy="369887"/>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en-GB" b="1" dirty="0"/>
              <a:t>Looking EAST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a:extLst>
              <a:ext uri="{FF2B5EF4-FFF2-40B4-BE49-F238E27FC236}">
                <a16:creationId xmlns:a16="http://schemas.microsoft.com/office/drawing/2014/main" id="{49CE757C-ACF9-4A68-9CFC-8A00E01B5CF4}"/>
              </a:ext>
            </a:extLst>
          </p:cNvPr>
          <p:cNvSpPr>
            <a:spLocks noGrp="1"/>
          </p:cNvSpPr>
          <p:nvPr>
            <p:ph idx="1"/>
          </p:nvPr>
        </p:nvSpPr>
        <p:spPr/>
        <p:txBody>
          <a:bodyPr/>
          <a:lstStyle/>
          <a:p>
            <a:endParaRPr lang="en-GB" altLang="en-US"/>
          </a:p>
        </p:txBody>
      </p:sp>
      <p:pic>
        <p:nvPicPr>
          <p:cNvPr id="34819" name="Picture 3">
            <a:extLst>
              <a:ext uri="{FF2B5EF4-FFF2-40B4-BE49-F238E27FC236}">
                <a16:creationId xmlns:a16="http://schemas.microsoft.com/office/drawing/2014/main" id="{5F8D92DC-9874-40AD-8C1D-32467401FA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1413" y="115888"/>
            <a:ext cx="2922587"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0" name="Title 3">
            <a:extLst>
              <a:ext uri="{FF2B5EF4-FFF2-40B4-BE49-F238E27FC236}">
                <a16:creationId xmlns:a16="http://schemas.microsoft.com/office/drawing/2014/main" id="{E9AF3BD7-5ECD-47B7-9F7B-4185678427EF}"/>
              </a:ext>
            </a:extLst>
          </p:cNvPr>
          <p:cNvSpPr>
            <a:spLocks noGrp="1"/>
          </p:cNvSpPr>
          <p:nvPr>
            <p:ph type="title"/>
          </p:nvPr>
        </p:nvSpPr>
        <p:spPr/>
        <p:txBody>
          <a:bodyPr/>
          <a:lstStyle/>
          <a:p>
            <a:endParaRPr lang="en-GB" altLang="en-US"/>
          </a:p>
        </p:txBody>
      </p:sp>
      <p:sp>
        <p:nvSpPr>
          <p:cNvPr id="8" name="TextBox 7">
            <a:extLst>
              <a:ext uri="{FF2B5EF4-FFF2-40B4-BE49-F238E27FC236}">
                <a16:creationId xmlns:a16="http://schemas.microsoft.com/office/drawing/2014/main" id="{2A0C06F7-CD4F-4F7D-A104-BCE4C4D4E2D6}"/>
              </a:ext>
            </a:extLst>
          </p:cNvPr>
          <p:cNvSpPr txBox="1"/>
          <p:nvPr/>
        </p:nvSpPr>
        <p:spPr>
          <a:xfrm>
            <a:off x="3851275" y="179388"/>
            <a:ext cx="2592388" cy="3698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GB" b="1" dirty="0"/>
              <a:t>Thames Riverside Walk</a:t>
            </a:r>
          </a:p>
        </p:txBody>
      </p:sp>
      <p:sp>
        <p:nvSpPr>
          <p:cNvPr id="12" name="Rectangle 11">
            <a:extLst>
              <a:ext uri="{FF2B5EF4-FFF2-40B4-BE49-F238E27FC236}">
                <a16:creationId xmlns:a16="http://schemas.microsoft.com/office/drawing/2014/main" id="{160DD12C-84F7-4F31-9A45-428C26296F10}"/>
              </a:ext>
            </a:extLst>
          </p:cNvPr>
          <p:cNvSpPr/>
          <p:nvPr/>
        </p:nvSpPr>
        <p:spPr>
          <a:xfrm>
            <a:off x="8423275" y="1374775"/>
            <a:ext cx="720725" cy="319088"/>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lIns="36000" tIns="36000" rIns="36000" bIns="36000">
            <a:spAutoFit/>
          </a:bodyPr>
          <a:lstStyle/>
          <a:p>
            <a:pPr algn="ctr" fontAlgn="auto">
              <a:spcBef>
                <a:spcPts val="0"/>
              </a:spcBef>
              <a:spcAft>
                <a:spcPts val="0"/>
              </a:spcAft>
              <a:defRPr/>
            </a:pPr>
            <a:r>
              <a:rPr lang="en-GB" sz="800" b="1" dirty="0"/>
              <a:t>Shakespeare’s Globe</a:t>
            </a:r>
          </a:p>
        </p:txBody>
      </p:sp>
      <p:sp>
        <p:nvSpPr>
          <p:cNvPr id="13" name="Rectangle 12">
            <a:extLst>
              <a:ext uri="{FF2B5EF4-FFF2-40B4-BE49-F238E27FC236}">
                <a16:creationId xmlns:a16="http://schemas.microsoft.com/office/drawing/2014/main" id="{0D805F20-B29F-4AD2-B698-B32CBC1C99A5}"/>
              </a:ext>
            </a:extLst>
          </p:cNvPr>
          <p:cNvSpPr/>
          <p:nvPr/>
        </p:nvSpPr>
        <p:spPr>
          <a:xfrm>
            <a:off x="7664450" y="1346200"/>
            <a:ext cx="744538" cy="2159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Tate Modern</a:t>
            </a:r>
          </a:p>
        </p:txBody>
      </p:sp>
      <p:sp>
        <p:nvSpPr>
          <p:cNvPr id="15" name="Rectangle 14">
            <a:extLst>
              <a:ext uri="{FF2B5EF4-FFF2-40B4-BE49-F238E27FC236}">
                <a16:creationId xmlns:a16="http://schemas.microsoft.com/office/drawing/2014/main" id="{FA66637D-CF25-46D5-87CE-B8FA9458576C}"/>
              </a:ext>
            </a:extLst>
          </p:cNvPr>
          <p:cNvSpPr/>
          <p:nvPr/>
        </p:nvSpPr>
        <p:spPr>
          <a:xfrm>
            <a:off x="6659563" y="827088"/>
            <a:ext cx="785812" cy="339725"/>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OXO Tower &amp; Coin Street</a:t>
            </a:r>
          </a:p>
        </p:txBody>
      </p:sp>
      <p:sp>
        <p:nvSpPr>
          <p:cNvPr id="34825" name="Rectangle 15">
            <a:extLst>
              <a:ext uri="{FF2B5EF4-FFF2-40B4-BE49-F238E27FC236}">
                <a16:creationId xmlns:a16="http://schemas.microsoft.com/office/drawing/2014/main" id="{44161B2B-45A2-4D57-A95C-52B056D94AFD}"/>
              </a:ext>
            </a:extLst>
          </p:cNvPr>
          <p:cNvSpPr>
            <a:spLocks noChangeArrowheads="1"/>
          </p:cNvSpPr>
          <p:nvPr/>
        </p:nvSpPr>
        <p:spPr bwMode="auto">
          <a:xfrm>
            <a:off x="6869113" y="1460500"/>
            <a:ext cx="10080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Waterloo Riverside</a:t>
            </a:r>
          </a:p>
        </p:txBody>
      </p:sp>
      <p:sp>
        <p:nvSpPr>
          <p:cNvPr id="34826" name="Rectangle 16">
            <a:extLst>
              <a:ext uri="{FF2B5EF4-FFF2-40B4-BE49-F238E27FC236}">
                <a16:creationId xmlns:a16="http://schemas.microsoft.com/office/drawing/2014/main" id="{17428FE0-D7A5-4E76-A98A-3219E895627F}"/>
              </a:ext>
            </a:extLst>
          </p:cNvPr>
          <p:cNvSpPr>
            <a:spLocks noChangeArrowheads="1"/>
          </p:cNvSpPr>
          <p:nvPr/>
        </p:nvSpPr>
        <p:spPr bwMode="auto">
          <a:xfrm>
            <a:off x="6267450" y="2133600"/>
            <a:ext cx="6016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London Eye</a:t>
            </a:r>
          </a:p>
        </p:txBody>
      </p:sp>
      <p:sp>
        <p:nvSpPr>
          <p:cNvPr id="6" name="5-Point Star 5">
            <a:extLst>
              <a:ext uri="{FF2B5EF4-FFF2-40B4-BE49-F238E27FC236}">
                <a16:creationId xmlns:a16="http://schemas.microsoft.com/office/drawing/2014/main" id="{2C76BA4E-AB24-493C-A7A7-C91308BF5204}"/>
              </a:ext>
            </a:extLst>
          </p:cNvPr>
          <p:cNvSpPr/>
          <p:nvPr/>
        </p:nvSpPr>
        <p:spPr>
          <a:xfrm>
            <a:off x="6264275" y="2247900"/>
            <a:ext cx="104775" cy="10795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9" name="Freeform 18">
            <a:extLst>
              <a:ext uri="{FF2B5EF4-FFF2-40B4-BE49-F238E27FC236}">
                <a16:creationId xmlns:a16="http://schemas.microsoft.com/office/drawing/2014/main" id="{3F489429-8495-461F-AED5-A1F71351D089}"/>
              </a:ext>
            </a:extLst>
          </p:cNvPr>
          <p:cNvSpPr/>
          <p:nvPr/>
        </p:nvSpPr>
        <p:spPr>
          <a:xfrm>
            <a:off x="8632825" y="1233488"/>
            <a:ext cx="285750" cy="90487"/>
          </a:xfrm>
          <a:custGeom>
            <a:avLst/>
            <a:gdLst>
              <a:gd name="connsiteX0" fmla="*/ 286603 w 286603"/>
              <a:gd name="connsiteY0" fmla="*/ 1055 h 89779"/>
              <a:gd name="connsiteX1" fmla="*/ 259307 w 286603"/>
              <a:gd name="connsiteY1" fmla="*/ 89766 h 89779"/>
              <a:gd name="connsiteX2" fmla="*/ 163773 w 286603"/>
              <a:gd name="connsiteY2" fmla="*/ 7879 h 89779"/>
              <a:gd name="connsiteX3" fmla="*/ 0 w 286603"/>
              <a:gd name="connsiteY3" fmla="*/ 7879 h 89779"/>
            </a:gdLst>
            <a:ahLst/>
            <a:cxnLst>
              <a:cxn ang="0">
                <a:pos x="connsiteX0" y="connsiteY0"/>
              </a:cxn>
              <a:cxn ang="0">
                <a:pos x="connsiteX1" y="connsiteY1"/>
              </a:cxn>
              <a:cxn ang="0">
                <a:pos x="connsiteX2" y="connsiteY2"/>
              </a:cxn>
              <a:cxn ang="0">
                <a:pos x="connsiteX3" y="connsiteY3"/>
              </a:cxn>
            </a:cxnLst>
            <a:rect l="l" t="t" r="r" b="b"/>
            <a:pathLst>
              <a:path w="286603" h="89779">
                <a:moveTo>
                  <a:pt x="286603" y="1055"/>
                </a:moveTo>
                <a:cubicBezTo>
                  <a:pt x="283191" y="44842"/>
                  <a:pt x="279779" y="88629"/>
                  <a:pt x="259307" y="89766"/>
                </a:cubicBezTo>
                <a:cubicBezTo>
                  <a:pt x="238835" y="90903"/>
                  <a:pt x="206991" y="21527"/>
                  <a:pt x="163773" y="7879"/>
                </a:cubicBezTo>
                <a:cubicBezTo>
                  <a:pt x="120555" y="-5769"/>
                  <a:pt x="60277" y="1055"/>
                  <a:pt x="0" y="7879"/>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cxnSp>
        <p:nvCxnSpPr>
          <p:cNvPr id="10" name="Straight Connector 9">
            <a:extLst>
              <a:ext uri="{FF2B5EF4-FFF2-40B4-BE49-F238E27FC236}">
                <a16:creationId xmlns:a16="http://schemas.microsoft.com/office/drawing/2014/main" id="{03AB1507-71AF-4607-B78F-F98FB8B43BA5}"/>
              </a:ext>
            </a:extLst>
          </p:cNvPr>
          <p:cNvCxnSpPr>
            <a:endCxn id="19" idx="3"/>
          </p:cNvCxnSpPr>
          <p:nvPr/>
        </p:nvCxnSpPr>
        <p:spPr>
          <a:xfrm>
            <a:off x="8423275" y="1233488"/>
            <a:ext cx="209550" cy="7937"/>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A3DCAE66-B1B1-4EC7-96F6-AF5BE643EB81}"/>
              </a:ext>
            </a:extLst>
          </p:cNvPr>
          <p:cNvCxnSpPr/>
          <p:nvPr/>
        </p:nvCxnSpPr>
        <p:spPr>
          <a:xfrm>
            <a:off x="8423275" y="1100138"/>
            <a:ext cx="0" cy="133350"/>
          </a:xfrm>
          <a:prstGeom prst="line">
            <a:avLst/>
          </a:prstGeom>
        </p:spPr>
        <p:style>
          <a:lnRef idx="3">
            <a:schemeClr val="accent6"/>
          </a:lnRef>
          <a:fillRef idx="0">
            <a:schemeClr val="accent6"/>
          </a:fillRef>
          <a:effectRef idx="2">
            <a:schemeClr val="accent6"/>
          </a:effectRef>
          <a:fontRef idx="minor">
            <a:schemeClr val="tx1"/>
          </a:fontRef>
        </p:style>
      </p:cxnSp>
      <p:sp>
        <p:nvSpPr>
          <p:cNvPr id="34831" name="TextBox 23">
            <a:extLst>
              <a:ext uri="{FF2B5EF4-FFF2-40B4-BE49-F238E27FC236}">
                <a16:creationId xmlns:a16="http://schemas.microsoft.com/office/drawing/2014/main" id="{2D3AB97D-CF98-429E-8C8F-D777D3DE4295}"/>
              </a:ext>
            </a:extLst>
          </p:cNvPr>
          <p:cNvSpPr txBox="1">
            <a:spLocks noChangeArrowheads="1"/>
          </p:cNvSpPr>
          <p:nvPr/>
        </p:nvSpPr>
        <p:spPr bwMode="auto">
          <a:xfrm>
            <a:off x="3851275" y="4735513"/>
            <a:ext cx="23764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solidFill>
                  <a:schemeClr val="bg1"/>
                </a:solidFill>
              </a:rPr>
              <a:t>Boats on the river used for…</a:t>
            </a:r>
          </a:p>
        </p:txBody>
      </p:sp>
      <p:cxnSp>
        <p:nvCxnSpPr>
          <p:cNvPr id="20" name="Straight Arrow Connector 19">
            <a:extLst>
              <a:ext uri="{FF2B5EF4-FFF2-40B4-BE49-F238E27FC236}">
                <a16:creationId xmlns:a16="http://schemas.microsoft.com/office/drawing/2014/main" id="{7F4C485D-D5EF-44D5-8EA3-D8143EEDD0F4}"/>
              </a:ext>
            </a:extLst>
          </p:cNvPr>
          <p:cNvCxnSpPr/>
          <p:nvPr/>
        </p:nvCxnSpPr>
        <p:spPr>
          <a:xfrm flipH="1" flipV="1">
            <a:off x="3779838" y="4570413"/>
            <a:ext cx="504825" cy="22701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4833" name="TextBox 28">
            <a:extLst>
              <a:ext uri="{FF2B5EF4-FFF2-40B4-BE49-F238E27FC236}">
                <a16:creationId xmlns:a16="http://schemas.microsoft.com/office/drawing/2014/main" id="{AA01FC40-910B-4405-B892-5DF2BF7E1C40}"/>
              </a:ext>
            </a:extLst>
          </p:cNvPr>
          <p:cNvSpPr txBox="1">
            <a:spLocks noChangeArrowheads="1"/>
          </p:cNvSpPr>
          <p:nvPr/>
        </p:nvSpPr>
        <p:spPr bwMode="auto">
          <a:xfrm>
            <a:off x="915988" y="3644900"/>
            <a:ext cx="1871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solidFill>
                  <a:schemeClr val="bg1"/>
                </a:solidFill>
              </a:rPr>
              <a:t>A mixture of historic and modern buildings…</a:t>
            </a:r>
          </a:p>
        </p:txBody>
      </p:sp>
      <p:cxnSp>
        <p:nvCxnSpPr>
          <p:cNvPr id="30" name="Straight Arrow Connector 29">
            <a:extLst>
              <a:ext uri="{FF2B5EF4-FFF2-40B4-BE49-F238E27FC236}">
                <a16:creationId xmlns:a16="http://schemas.microsoft.com/office/drawing/2014/main" id="{CF87B194-2211-4238-8AEC-1D0D260FCBFB}"/>
              </a:ext>
            </a:extLst>
          </p:cNvPr>
          <p:cNvCxnSpPr/>
          <p:nvPr/>
        </p:nvCxnSpPr>
        <p:spPr>
          <a:xfrm flipH="1" flipV="1">
            <a:off x="1835150" y="3254375"/>
            <a:ext cx="144463" cy="3905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74100E6-FC5B-4D96-8FFB-8A1CB53ADCFF}"/>
              </a:ext>
            </a:extLst>
          </p:cNvPr>
          <p:cNvCxnSpPr/>
          <p:nvPr/>
        </p:nvCxnSpPr>
        <p:spPr>
          <a:xfrm flipH="1" flipV="1">
            <a:off x="4284663" y="3074988"/>
            <a:ext cx="215900" cy="3905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655DF294-72EF-4709-8C36-B8D873EC53E4}"/>
              </a:ext>
            </a:extLst>
          </p:cNvPr>
          <p:cNvSpPr/>
          <p:nvPr/>
        </p:nvSpPr>
        <p:spPr>
          <a:xfrm>
            <a:off x="7600950" y="1204913"/>
            <a:ext cx="715963" cy="46037"/>
          </a:xfrm>
          <a:custGeom>
            <a:avLst/>
            <a:gdLst>
              <a:gd name="connsiteX0" fmla="*/ 0 w 823913"/>
              <a:gd name="connsiteY0" fmla="*/ 0 h 33337"/>
              <a:gd name="connsiteX1" fmla="*/ 257175 w 823913"/>
              <a:gd name="connsiteY1" fmla="*/ 23812 h 33337"/>
              <a:gd name="connsiteX2" fmla="*/ 823913 w 823913"/>
              <a:gd name="connsiteY2" fmla="*/ 33337 h 33337"/>
            </a:gdLst>
            <a:ahLst/>
            <a:cxnLst>
              <a:cxn ang="0">
                <a:pos x="connsiteX0" y="connsiteY0"/>
              </a:cxn>
              <a:cxn ang="0">
                <a:pos x="connsiteX1" y="connsiteY1"/>
              </a:cxn>
              <a:cxn ang="0">
                <a:pos x="connsiteX2" y="connsiteY2"/>
              </a:cxn>
            </a:cxnLst>
            <a:rect l="l" t="t" r="r" b="b"/>
            <a:pathLst>
              <a:path w="823913" h="33337">
                <a:moveTo>
                  <a:pt x="0" y="0"/>
                </a:moveTo>
                <a:cubicBezTo>
                  <a:pt x="59928" y="9128"/>
                  <a:pt x="119856" y="18256"/>
                  <a:pt x="257175" y="23812"/>
                </a:cubicBezTo>
                <a:cubicBezTo>
                  <a:pt x="394494" y="29368"/>
                  <a:pt x="609203" y="31352"/>
                  <a:pt x="823913" y="33337"/>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pic>
        <p:nvPicPr>
          <p:cNvPr id="34837" name="Picture 2">
            <a:extLst>
              <a:ext uri="{FF2B5EF4-FFF2-40B4-BE49-F238E27FC236}">
                <a16:creationId xmlns:a16="http://schemas.microsoft.com/office/drawing/2014/main" id="{89AF52A3-E640-4124-B2D7-5A1D5D597F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38" y="241300"/>
            <a:ext cx="2546350" cy="425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38" name="Rectangle 20">
            <a:extLst>
              <a:ext uri="{FF2B5EF4-FFF2-40B4-BE49-F238E27FC236}">
                <a16:creationId xmlns:a16="http://schemas.microsoft.com/office/drawing/2014/main" id="{1762DADD-EB22-4E3C-B372-C22B1225DE90}"/>
              </a:ext>
            </a:extLst>
          </p:cNvPr>
          <p:cNvSpPr>
            <a:spLocks noChangeArrowheads="1"/>
          </p:cNvSpPr>
          <p:nvPr/>
        </p:nvSpPr>
        <p:spPr bwMode="auto">
          <a:xfrm>
            <a:off x="3232150" y="615950"/>
            <a:ext cx="2852738"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200"/>
              <a:t>The building was used as a meat cold store by the manufacturers of Oxo beef stock cubes in the 19</a:t>
            </a:r>
            <a:r>
              <a:rPr lang="en-GB" altLang="en-US" sz="1200" baseline="30000"/>
              <a:t>th</a:t>
            </a:r>
            <a:r>
              <a:rPr lang="en-GB" altLang="en-US" sz="1200"/>
              <a:t> century. In the late 1970s and into the 1980s the building was going to be demolished the building and develop it and the adjacent Coin Street site into modern offices, but these were met with strong local opposition and two planning inquiries were held. After much legal fighting, the site was sold to a non-profit company set up by local people called the “Coin Street Community Builders “ (CSCB) for just £750,000.</a:t>
            </a:r>
          </a:p>
        </p:txBody>
      </p:sp>
      <p:pic>
        <p:nvPicPr>
          <p:cNvPr id="34839" name="Picture 4" descr="Palm housing co-op">
            <a:extLst>
              <a:ext uri="{FF2B5EF4-FFF2-40B4-BE49-F238E27FC236}">
                <a16:creationId xmlns:a16="http://schemas.microsoft.com/office/drawing/2014/main" id="{0F5BB36E-331D-47BD-B043-6E2023FCF6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7725" y="2924175"/>
            <a:ext cx="43815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0" name="Picture 6" descr="Coin Street Gabriels wharf">
            <a:extLst>
              <a:ext uri="{FF2B5EF4-FFF2-40B4-BE49-F238E27FC236}">
                <a16:creationId xmlns:a16="http://schemas.microsoft.com/office/drawing/2014/main" id="{8CBAC833-0962-4787-93E9-DA232416A8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8088" y="4749800"/>
            <a:ext cx="2620962"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1" name="Rectangle 38">
            <a:extLst>
              <a:ext uri="{FF2B5EF4-FFF2-40B4-BE49-F238E27FC236}">
                <a16:creationId xmlns:a16="http://schemas.microsoft.com/office/drawing/2014/main" id="{3483CF79-CF79-405E-8DAD-2EB2DF91E6E6}"/>
              </a:ext>
            </a:extLst>
          </p:cNvPr>
          <p:cNvSpPr>
            <a:spLocks noChangeArrowheads="1"/>
          </p:cNvSpPr>
          <p:nvPr/>
        </p:nvSpPr>
        <p:spPr bwMode="auto">
          <a:xfrm>
            <a:off x="6443663" y="4941888"/>
            <a:ext cx="2779712"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a:t>Having won the legal fight, the local people and the CSCB set about developing the area for local people. They built affordable housing, a place for the market. But they also had to start paying back the loan they took out to buy the site, so some buildings and space have been rented out to high-end businesses, art galleries and wealthy people in order to make money.</a:t>
            </a:r>
          </a:p>
        </p:txBody>
      </p:sp>
      <p:sp>
        <p:nvSpPr>
          <p:cNvPr id="34842" name="Rectangle 21">
            <a:extLst>
              <a:ext uri="{FF2B5EF4-FFF2-40B4-BE49-F238E27FC236}">
                <a16:creationId xmlns:a16="http://schemas.microsoft.com/office/drawing/2014/main" id="{AB567A79-F26B-4B9D-A678-1BE83E191070}"/>
              </a:ext>
            </a:extLst>
          </p:cNvPr>
          <p:cNvSpPr>
            <a:spLocks noChangeArrowheads="1"/>
          </p:cNvSpPr>
          <p:nvPr/>
        </p:nvSpPr>
        <p:spPr bwMode="auto">
          <a:xfrm>
            <a:off x="85725" y="4508500"/>
            <a:ext cx="35496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b="1"/>
              <a:t>(10) While the local people lost in the redevelopment of Canary Wharf, it seems they have won here. </a:t>
            </a:r>
          </a:p>
          <a:p>
            <a:endParaRPr lang="en-GB" altLang="en-US" b="1"/>
          </a:p>
          <a:p>
            <a:r>
              <a:rPr lang="en-GB" altLang="en-US" b="1"/>
              <a:t>Describe 3 differences between the Coin Street development and the Canary Wharf development.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CCE52B7E-A0CC-4225-A856-E69FFB5F1DC5}"/>
              </a:ext>
            </a:extLst>
          </p:cNvPr>
          <p:cNvSpPr>
            <a:spLocks noGrp="1"/>
          </p:cNvSpPr>
          <p:nvPr>
            <p:ph idx="1"/>
          </p:nvPr>
        </p:nvSpPr>
        <p:spPr/>
        <p:txBody>
          <a:bodyPr/>
          <a:lstStyle/>
          <a:p>
            <a:endParaRPr lang="en-GB" altLang="en-US"/>
          </a:p>
        </p:txBody>
      </p:sp>
      <p:pic>
        <p:nvPicPr>
          <p:cNvPr id="35843" name="Picture 3">
            <a:extLst>
              <a:ext uri="{FF2B5EF4-FFF2-40B4-BE49-F238E27FC236}">
                <a16:creationId xmlns:a16="http://schemas.microsoft.com/office/drawing/2014/main" id="{D5639F52-B241-4446-8C4C-D85004AAAD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1413" y="115888"/>
            <a:ext cx="2922587"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87126134-BC09-4D6F-A4F3-6955C1B0DF58}"/>
              </a:ext>
            </a:extLst>
          </p:cNvPr>
          <p:cNvSpPr txBox="1"/>
          <p:nvPr/>
        </p:nvSpPr>
        <p:spPr>
          <a:xfrm>
            <a:off x="3851275" y="179388"/>
            <a:ext cx="2592388" cy="3698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GB" b="1" dirty="0"/>
              <a:t>Thames Riverside Walk</a:t>
            </a:r>
          </a:p>
        </p:txBody>
      </p:sp>
      <p:sp>
        <p:nvSpPr>
          <p:cNvPr id="12" name="Rectangle 11">
            <a:extLst>
              <a:ext uri="{FF2B5EF4-FFF2-40B4-BE49-F238E27FC236}">
                <a16:creationId xmlns:a16="http://schemas.microsoft.com/office/drawing/2014/main" id="{A41D8F32-766B-4E66-9533-2E294EC41EEB}"/>
              </a:ext>
            </a:extLst>
          </p:cNvPr>
          <p:cNvSpPr/>
          <p:nvPr/>
        </p:nvSpPr>
        <p:spPr>
          <a:xfrm>
            <a:off x="8423275" y="1374775"/>
            <a:ext cx="720725" cy="319088"/>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lIns="36000" tIns="36000" rIns="36000" bIns="36000">
            <a:spAutoFit/>
          </a:bodyPr>
          <a:lstStyle/>
          <a:p>
            <a:pPr algn="ctr" fontAlgn="auto">
              <a:spcBef>
                <a:spcPts val="0"/>
              </a:spcBef>
              <a:spcAft>
                <a:spcPts val="0"/>
              </a:spcAft>
              <a:defRPr/>
            </a:pPr>
            <a:r>
              <a:rPr lang="en-GB" sz="800" b="1" dirty="0"/>
              <a:t>Shakespeare’s Globe</a:t>
            </a:r>
          </a:p>
        </p:txBody>
      </p:sp>
      <p:sp>
        <p:nvSpPr>
          <p:cNvPr id="13" name="Rectangle 12">
            <a:extLst>
              <a:ext uri="{FF2B5EF4-FFF2-40B4-BE49-F238E27FC236}">
                <a16:creationId xmlns:a16="http://schemas.microsoft.com/office/drawing/2014/main" id="{AF3BDDDB-0E80-4DED-9C13-4E0645031DD7}"/>
              </a:ext>
            </a:extLst>
          </p:cNvPr>
          <p:cNvSpPr/>
          <p:nvPr/>
        </p:nvSpPr>
        <p:spPr>
          <a:xfrm>
            <a:off x="7664450" y="1346200"/>
            <a:ext cx="744538" cy="2159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Tate Modern</a:t>
            </a:r>
          </a:p>
        </p:txBody>
      </p:sp>
      <p:sp>
        <p:nvSpPr>
          <p:cNvPr id="15" name="Rectangle 14">
            <a:extLst>
              <a:ext uri="{FF2B5EF4-FFF2-40B4-BE49-F238E27FC236}">
                <a16:creationId xmlns:a16="http://schemas.microsoft.com/office/drawing/2014/main" id="{CD99BBC7-B2FA-4211-88F4-9FF4CA12A448}"/>
              </a:ext>
            </a:extLst>
          </p:cNvPr>
          <p:cNvSpPr/>
          <p:nvPr/>
        </p:nvSpPr>
        <p:spPr>
          <a:xfrm>
            <a:off x="6850063" y="855663"/>
            <a:ext cx="785812" cy="339725"/>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OXO Tower &amp; Coin Street</a:t>
            </a:r>
          </a:p>
        </p:txBody>
      </p:sp>
      <p:sp>
        <p:nvSpPr>
          <p:cNvPr id="16" name="Rectangle 15">
            <a:extLst>
              <a:ext uri="{FF2B5EF4-FFF2-40B4-BE49-F238E27FC236}">
                <a16:creationId xmlns:a16="http://schemas.microsoft.com/office/drawing/2014/main" id="{F94F5FE2-F2FD-4F4E-89CE-5F35FBC10023}"/>
              </a:ext>
            </a:extLst>
          </p:cNvPr>
          <p:cNvSpPr/>
          <p:nvPr/>
        </p:nvSpPr>
        <p:spPr>
          <a:xfrm>
            <a:off x="6869113" y="1460500"/>
            <a:ext cx="1008062" cy="33813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Waterloo Riverside</a:t>
            </a:r>
          </a:p>
          <a:p>
            <a:pPr fontAlgn="auto">
              <a:spcBef>
                <a:spcPts val="0"/>
              </a:spcBef>
              <a:spcAft>
                <a:spcPts val="0"/>
              </a:spcAft>
              <a:defRPr/>
            </a:pPr>
            <a:r>
              <a:rPr lang="en-GB" sz="800" b="1" dirty="0"/>
              <a:t>(Southbank)</a:t>
            </a:r>
          </a:p>
        </p:txBody>
      </p:sp>
      <p:sp>
        <p:nvSpPr>
          <p:cNvPr id="35849" name="Rectangle 16">
            <a:extLst>
              <a:ext uri="{FF2B5EF4-FFF2-40B4-BE49-F238E27FC236}">
                <a16:creationId xmlns:a16="http://schemas.microsoft.com/office/drawing/2014/main" id="{E4BCB3C1-D135-437F-B429-5980423C0D66}"/>
              </a:ext>
            </a:extLst>
          </p:cNvPr>
          <p:cNvSpPr>
            <a:spLocks noChangeArrowheads="1"/>
          </p:cNvSpPr>
          <p:nvPr/>
        </p:nvSpPr>
        <p:spPr bwMode="auto">
          <a:xfrm>
            <a:off x="6267450" y="2133600"/>
            <a:ext cx="6016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800" b="1"/>
              <a:t>London Eye</a:t>
            </a:r>
          </a:p>
        </p:txBody>
      </p:sp>
      <p:sp>
        <p:nvSpPr>
          <p:cNvPr id="6" name="5-Point Star 5">
            <a:extLst>
              <a:ext uri="{FF2B5EF4-FFF2-40B4-BE49-F238E27FC236}">
                <a16:creationId xmlns:a16="http://schemas.microsoft.com/office/drawing/2014/main" id="{961D3C2C-0D5C-4ABF-A30A-363D09C56304}"/>
              </a:ext>
            </a:extLst>
          </p:cNvPr>
          <p:cNvSpPr/>
          <p:nvPr/>
        </p:nvSpPr>
        <p:spPr>
          <a:xfrm>
            <a:off x="6264275" y="2247900"/>
            <a:ext cx="104775" cy="10795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9" name="Freeform 18">
            <a:extLst>
              <a:ext uri="{FF2B5EF4-FFF2-40B4-BE49-F238E27FC236}">
                <a16:creationId xmlns:a16="http://schemas.microsoft.com/office/drawing/2014/main" id="{8E7C62DC-036A-475E-8B4A-62178C6D2F58}"/>
              </a:ext>
            </a:extLst>
          </p:cNvPr>
          <p:cNvSpPr/>
          <p:nvPr/>
        </p:nvSpPr>
        <p:spPr>
          <a:xfrm>
            <a:off x="8632825" y="1233488"/>
            <a:ext cx="285750" cy="90487"/>
          </a:xfrm>
          <a:custGeom>
            <a:avLst/>
            <a:gdLst>
              <a:gd name="connsiteX0" fmla="*/ 286603 w 286603"/>
              <a:gd name="connsiteY0" fmla="*/ 1055 h 89779"/>
              <a:gd name="connsiteX1" fmla="*/ 259307 w 286603"/>
              <a:gd name="connsiteY1" fmla="*/ 89766 h 89779"/>
              <a:gd name="connsiteX2" fmla="*/ 163773 w 286603"/>
              <a:gd name="connsiteY2" fmla="*/ 7879 h 89779"/>
              <a:gd name="connsiteX3" fmla="*/ 0 w 286603"/>
              <a:gd name="connsiteY3" fmla="*/ 7879 h 89779"/>
            </a:gdLst>
            <a:ahLst/>
            <a:cxnLst>
              <a:cxn ang="0">
                <a:pos x="connsiteX0" y="connsiteY0"/>
              </a:cxn>
              <a:cxn ang="0">
                <a:pos x="connsiteX1" y="connsiteY1"/>
              </a:cxn>
              <a:cxn ang="0">
                <a:pos x="connsiteX2" y="connsiteY2"/>
              </a:cxn>
              <a:cxn ang="0">
                <a:pos x="connsiteX3" y="connsiteY3"/>
              </a:cxn>
            </a:cxnLst>
            <a:rect l="l" t="t" r="r" b="b"/>
            <a:pathLst>
              <a:path w="286603" h="89779">
                <a:moveTo>
                  <a:pt x="286603" y="1055"/>
                </a:moveTo>
                <a:cubicBezTo>
                  <a:pt x="283191" y="44842"/>
                  <a:pt x="279779" y="88629"/>
                  <a:pt x="259307" y="89766"/>
                </a:cubicBezTo>
                <a:cubicBezTo>
                  <a:pt x="238835" y="90903"/>
                  <a:pt x="206991" y="21527"/>
                  <a:pt x="163773" y="7879"/>
                </a:cubicBezTo>
                <a:cubicBezTo>
                  <a:pt x="120555" y="-5769"/>
                  <a:pt x="60277" y="1055"/>
                  <a:pt x="0" y="7879"/>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cxnSp>
        <p:nvCxnSpPr>
          <p:cNvPr id="10" name="Straight Connector 9">
            <a:extLst>
              <a:ext uri="{FF2B5EF4-FFF2-40B4-BE49-F238E27FC236}">
                <a16:creationId xmlns:a16="http://schemas.microsoft.com/office/drawing/2014/main" id="{492087D3-273E-482C-9D6C-2B62A47A5C88}"/>
              </a:ext>
            </a:extLst>
          </p:cNvPr>
          <p:cNvCxnSpPr>
            <a:endCxn id="19" idx="3"/>
          </p:cNvCxnSpPr>
          <p:nvPr/>
        </p:nvCxnSpPr>
        <p:spPr>
          <a:xfrm>
            <a:off x="8423275" y="1233488"/>
            <a:ext cx="209550" cy="7937"/>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07E394A2-D27A-4A8F-BE81-11B8314FAD1D}"/>
              </a:ext>
            </a:extLst>
          </p:cNvPr>
          <p:cNvCxnSpPr/>
          <p:nvPr/>
        </p:nvCxnSpPr>
        <p:spPr>
          <a:xfrm>
            <a:off x="8423275" y="1100138"/>
            <a:ext cx="0" cy="133350"/>
          </a:xfrm>
          <a:prstGeom prst="line">
            <a:avLst/>
          </a:prstGeom>
        </p:spPr>
        <p:style>
          <a:lnRef idx="3">
            <a:schemeClr val="accent6"/>
          </a:lnRef>
          <a:fillRef idx="0">
            <a:schemeClr val="accent6"/>
          </a:fillRef>
          <a:effectRef idx="2">
            <a:schemeClr val="accent6"/>
          </a:effectRef>
          <a:fontRef idx="minor">
            <a:schemeClr val="tx1"/>
          </a:fontRef>
        </p:style>
      </p:cxnSp>
      <p:sp>
        <p:nvSpPr>
          <p:cNvPr id="35854" name="TextBox 23">
            <a:extLst>
              <a:ext uri="{FF2B5EF4-FFF2-40B4-BE49-F238E27FC236}">
                <a16:creationId xmlns:a16="http://schemas.microsoft.com/office/drawing/2014/main" id="{0399B599-AB6D-4005-89F4-B065A9AE3590}"/>
              </a:ext>
            </a:extLst>
          </p:cNvPr>
          <p:cNvSpPr txBox="1">
            <a:spLocks noChangeArrowheads="1"/>
          </p:cNvSpPr>
          <p:nvPr/>
        </p:nvSpPr>
        <p:spPr bwMode="auto">
          <a:xfrm>
            <a:off x="3851275" y="4735513"/>
            <a:ext cx="23764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solidFill>
                  <a:schemeClr val="bg1"/>
                </a:solidFill>
              </a:rPr>
              <a:t>Boats on the river used for…</a:t>
            </a:r>
          </a:p>
        </p:txBody>
      </p:sp>
      <p:cxnSp>
        <p:nvCxnSpPr>
          <p:cNvPr id="20" name="Straight Arrow Connector 19">
            <a:extLst>
              <a:ext uri="{FF2B5EF4-FFF2-40B4-BE49-F238E27FC236}">
                <a16:creationId xmlns:a16="http://schemas.microsoft.com/office/drawing/2014/main" id="{3AB9B60B-8BD2-4785-B17F-791409E5124D}"/>
              </a:ext>
            </a:extLst>
          </p:cNvPr>
          <p:cNvCxnSpPr/>
          <p:nvPr/>
        </p:nvCxnSpPr>
        <p:spPr>
          <a:xfrm flipH="1" flipV="1">
            <a:off x="3779838" y="4570413"/>
            <a:ext cx="504825" cy="22701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856" name="TextBox 28">
            <a:extLst>
              <a:ext uri="{FF2B5EF4-FFF2-40B4-BE49-F238E27FC236}">
                <a16:creationId xmlns:a16="http://schemas.microsoft.com/office/drawing/2014/main" id="{1E21A5D6-DF65-4E10-9FD9-59A97F7F43F3}"/>
              </a:ext>
            </a:extLst>
          </p:cNvPr>
          <p:cNvSpPr txBox="1">
            <a:spLocks noChangeArrowheads="1"/>
          </p:cNvSpPr>
          <p:nvPr/>
        </p:nvSpPr>
        <p:spPr bwMode="auto">
          <a:xfrm>
            <a:off x="915988" y="3644900"/>
            <a:ext cx="1871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200" b="1">
                <a:solidFill>
                  <a:schemeClr val="bg1"/>
                </a:solidFill>
              </a:rPr>
              <a:t>A mixture of historic and modern buildings…</a:t>
            </a:r>
          </a:p>
        </p:txBody>
      </p:sp>
      <p:cxnSp>
        <p:nvCxnSpPr>
          <p:cNvPr id="30" name="Straight Arrow Connector 29">
            <a:extLst>
              <a:ext uri="{FF2B5EF4-FFF2-40B4-BE49-F238E27FC236}">
                <a16:creationId xmlns:a16="http://schemas.microsoft.com/office/drawing/2014/main" id="{F5D506E7-E33C-414C-832D-F5481FC6BD62}"/>
              </a:ext>
            </a:extLst>
          </p:cNvPr>
          <p:cNvCxnSpPr/>
          <p:nvPr/>
        </p:nvCxnSpPr>
        <p:spPr>
          <a:xfrm flipH="1" flipV="1">
            <a:off x="1835150" y="3254375"/>
            <a:ext cx="144463" cy="3905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996FEBD-623B-4BB3-90F9-921498C9F7DC}"/>
              </a:ext>
            </a:extLst>
          </p:cNvPr>
          <p:cNvCxnSpPr/>
          <p:nvPr/>
        </p:nvCxnSpPr>
        <p:spPr>
          <a:xfrm flipH="1" flipV="1">
            <a:off x="4284663" y="3074988"/>
            <a:ext cx="215900" cy="3905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1DC8ACD5-2CED-469C-BE80-4ABA7C0F3786}"/>
              </a:ext>
            </a:extLst>
          </p:cNvPr>
          <p:cNvSpPr/>
          <p:nvPr/>
        </p:nvSpPr>
        <p:spPr>
          <a:xfrm>
            <a:off x="7600950" y="1204913"/>
            <a:ext cx="715963" cy="46037"/>
          </a:xfrm>
          <a:custGeom>
            <a:avLst/>
            <a:gdLst>
              <a:gd name="connsiteX0" fmla="*/ 0 w 823913"/>
              <a:gd name="connsiteY0" fmla="*/ 0 h 33337"/>
              <a:gd name="connsiteX1" fmla="*/ 257175 w 823913"/>
              <a:gd name="connsiteY1" fmla="*/ 23812 h 33337"/>
              <a:gd name="connsiteX2" fmla="*/ 823913 w 823913"/>
              <a:gd name="connsiteY2" fmla="*/ 33337 h 33337"/>
            </a:gdLst>
            <a:ahLst/>
            <a:cxnLst>
              <a:cxn ang="0">
                <a:pos x="connsiteX0" y="connsiteY0"/>
              </a:cxn>
              <a:cxn ang="0">
                <a:pos x="connsiteX1" y="connsiteY1"/>
              </a:cxn>
              <a:cxn ang="0">
                <a:pos x="connsiteX2" y="connsiteY2"/>
              </a:cxn>
            </a:cxnLst>
            <a:rect l="l" t="t" r="r" b="b"/>
            <a:pathLst>
              <a:path w="823913" h="33337">
                <a:moveTo>
                  <a:pt x="0" y="0"/>
                </a:moveTo>
                <a:cubicBezTo>
                  <a:pt x="59928" y="9128"/>
                  <a:pt x="119856" y="18256"/>
                  <a:pt x="257175" y="23812"/>
                </a:cubicBezTo>
                <a:cubicBezTo>
                  <a:pt x="394494" y="29368"/>
                  <a:pt x="609203" y="31352"/>
                  <a:pt x="823913" y="33337"/>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sp>
        <p:nvSpPr>
          <p:cNvPr id="2" name="Freeform 1">
            <a:extLst>
              <a:ext uri="{FF2B5EF4-FFF2-40B4-BE49-F238E27FC236}">
                <a16:creationId xmlns:a16="http://schemas.microsoft.com/office/drawing/2014/main" id="{2A9130E7-989F-4DFA-BD52-A46F76A6F7E7}"/>
              </a:ext>
            </a:extLst>
          </p:cNvPr>
          <p:cNvSpPr/>
          <p:nvPr/>
        </p:nvSpPr>
        <p:spPr>
          <a:xfrm>
            <a:off x="6985000" y="1203325"/>
            <a:ext cx="406400" cy="95250"/>
          </a:xfrm>
          <a:custGeom>
            <a:avLst/>
            <a:gdLst>
              <a:gd name="connsiteX0" fmla="*/ 407405 w 407405"/>
              <a:gd name="connsiteY0" fmla="*/ 0 h 95061"/>
              <a:gd name="connsiteX1" fmla="*/ 190122 w 407405"/>
              <a:gd name="connsiteY1" fmla="*/ 54321 h 95061"/>
              <a:gd name="connsiteX2" fmla="*/ 0 w 407405"/>
              <a:gd name="connsiteY2" fmla="*/ 95061 h 95061"/>
            </a:gdLst>
            <a:ahLst/>
            <a:cxnLst>
              <a:cxn ang="0">
                <a:pos x="connsiteX0" y="connsiteY0"/>
              </a:cxn>
              <a:cxn ang="0">
                <a:pos x="connsiteX1" y="connsiteY1"/>
              </a:cxn>
              <a:cxn ang="0">
                <a:pos x="connsiteX2" y="connsiteY2"/>
              </a:cxn>
            </a:cxnLst>
            <a:rect l="l" t="t" r="r" b="b"/>
            <a:pathLst>
              <a:path w="407405" h="95061">
                <a:moveTo>
                  <a:pt x="407405" y="0"/>
                </a:moveTo>
                <a:lnTo>
                  <a:pt x="190122" y="54321"/>
                </a:lnTo>
                <a:cubicBezTo>
                  <a:pt x="122221" y="70165"/>
                  <a:pt x="61110" y="82613"/>
                  <a:pt x="0" y="95061"/>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sp>
        <p:nvSpPr>
          <p:cNvPr id="5" name="Freeform 4">
            <a:extLst>
              <a:ext uri="{FF2B5EF4-FFF2-40B4-BE49-F238E27FC236}">
                <a16:creationId xmlns:a16="http://schemas.microsoft.com/office/drawing/2014/main" id="{4073110C-C094-4852-8AF7-7E2D5E7A0EB2}"/>
              </a:ext>
            </a:extLst>
          </p:cNvPr>
          <p:cNvSpPr/>
          <p:nvPr/>
        </p:nvSpPr>
        <p:spPr>
          <a:xfrm>
            <a:off x="6659563" y="1381125"/>
            <a:ext cx="122237" cy="76200"/>
          </a:xfrm>
          <a:custGeom>
            <a:avLst/>
            <a:gdLst>
              <a:gd name="connsiteX0" fmla="*/ 122222 w 122222"/>
              <a:gd name="connsiteY0" fmla="*/ 0 h 76955"/>
              <a:gd name="connsiteX1" fmla="*/ 54321 w 122222"/>
              <a:gd name="connsiteY1" fmla="*/ 31688 h 76955"/>
              <a:gd name="connsiteX2" fmla="*/ 0 w 122222"/>
              <a:gd name="connsiteY2" fmla="*/ 76955 h 76955"/>
              <a:gd name="connsiteX3" fmla="*/ 0 w 122222"/>
              <a:gd name="connsiteY3" fmla="*/ 76955 h 76955"/>
              <a:gd name="connsiteX4" fmla="*/ 0 w 122222"/>
              <a:gd name="connsiteY4" fmla="*/ 76955 h 76955"/>
              <a:gd name="connsiteX5" fmla="*/ 0 w 122222"/>
              <a:gd name="connsiteY5" fmla="*/ 76955 h 7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22" h="76955">
                <a:moveTo>
                  <a:pt x="122222" y="0"/>
                </a:moveTo>
                <a:cubicBezTo>
                  <a:pt x="98456" y="9431"/>
                  <a:pt x="74691" y="18862"/>
                  <a:pt x="54321" y="31688"/>
                </a:cubicBezTo>
                <a:cubicBezTo>
                  <a:pt x="33951" y="44514"/>
                  <a:pt x="0" y="76955"/>
                  <a:pt x="0" y="76955"/>
                </a:cubicBezTo>
                <a:lnTo>
                  <a:pt x="0" y="76955"/>
                </a:lnTo>
                <a:lnTo>
                  <a:pt x="0" y="76955"/>
                </a:lnTo>
                <a:lnTo>
                  <a:pt x="0" y="76955"/>
                </a:ln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pic>
        <p:nvPicPr>
          <p:cNvPr id="35862" name="Picture 2">
            <a:extLst>
              <a:ext uri="{FF2B5EF4-FFF2-40B4-BE49-F238E27FC236}">
                <a16:creationId xmlns:a16="http://schemas.microsoft.com/office/drawing/2014/main" id="{D6EFBBE5-DCF2-49AC-A175-D1345CE7E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300" y="2247900"/>
            <a:ext cx="4837113" cy="35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63" name="Rectangle 6">
            <a:extLst>
              <a:ext uri="{FF2B5EF4-FFF2-40B4-BE49-F238E27FC236}">
                <a16:creationId xmlns:a16="http://schemas.microsoft.com/office/drawing/2014/main" id="{4C091841-6C0A-4AD1-9ED8-AD593A877545}"/>
              </a:ext>
            </a:extLst>
          </p:cNvPr>
          <p:cNvSpPr>
            <a:spLocks noChangeArrowheads="1"/>
          </p:cNvSpPr>
          <p:nvPr/>
        </p:nvSpPr>
        <p:spPr bwMode="auto">
          <a:xfrm>
            <a:off x="835025" y="622300"/>
            <a:ext cx="50577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200"/>
              <a:t>While the residents won at Coin Street, after the warehouses and docks closed down the rest of the area in Waterloo did get redeveloped for offices, business, leisure and retail. The apartments that are there aren’t cheap to rent or buy… Just take a look!</a:t>
            </a:r>
          </a:p>
        </p:txBody>
      </p:sp>
      <p:pic>
        <p:nvPicPr>
          <p:cNvPr id="35864" name="Picture 3">
            <a:extLst>
              <a:ext uri="{FF2B5EF4-FFF2-40B4-BE49-F238E27FC236}">
                <a16:creationId xmlns:a16="http://schemas.microsoft.com/office/drawing/2014/main" id="{C800F1AE-0CA5-4476-81CC-B53F88C4DD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1531938"/>
            <a:ext cx="1647825" cy="103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65" name="Picture 4">
            <a:extLst>
              <a:ext uri="{FF2B5EF4-FFF2-40B4-BE49-F238E27FC236}">
                <a16:creationId xmlns:a16="http://schemas.microsoft.com/office/drawing/2014/main" id="{7DDDF023-81B5-4602-8EF1-9C27BE49D4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663" y="1544638"/>
            <a:ext cx="1568450" cy="117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66" name="Picture 5">
            <a:extLst>
              <a:ext uri="{FF2B5EF4-FFF2-40B4-BE49-F238E27FC236}">
                <a16:creationId xmlns:a16="http://schemas.microsoft.com/office/drawing/2014/main" id="{BF57D62B-8AF7-4B4C-9EB8-A910DD738E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5625" y="3254375"/>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67" name="Picture 7" descr="https://encrypted-tbn0.google.com/images?q=tbn:ANd9GcS6b199ayPinupozBKKDWaKudm6Tvr_vG_j8ipRErO77gwTMDdM">
            <a:extLst>
              <a:ext uri="{FF2B5EF4-FFF2-40B4-BE49-F238E27FC236}">
                <a16:creationId xmlns:a16="http://schemas.microsoft.com/office/drawing/2014/main" id="{5F0DE574-DB79-4C8B-ADE7-E11E3F986C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6688" y="5018088"/>
            <a:ext cx="2101850"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Arrow Connector 17">
            <a:extLst>
              <a:ext uri="{FF2B5EF4-FFF2-40B4-BE49-F238E27FC236}">
                <a16:creationId xmlns:a16="http://schemas.microsoft.com/office/drawing/2014/main" id="{150FFF63-41EC-44A8-8691-7D0567FA2731}"/>
              </a:ext>
            </a:extLst>
          </p:cNvPr>
          <p:cNvCxnSpPr>
            <a:stCxn id="35864" idx="2"/>
          </p:cNvCxnSpPr>
          <p:nvPr/>
        </p:nvCxnSpPr>
        <p:spPr>
          <a:xfrm>
            <a:off x="3092450" y="2565400"/>
            <a:ext cx="0" cy="509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E1513F5-8CCD-4704-94CD-349E3B003B31}"/>
              </a:ext>
            </a:extLst>
          </p:cNvPr>
          <p:cNvCxnSpPr>
            <a:stCxn id="35865" idx="2"/>
          </p:cNvCxnSpPr>
          <p:nvPr/>
        </p:nvCxnSpPr>
        <p:spPr>
          <a:xfrm flipH="1">
            <a:off x="4500563" y="2720975"/>
            <a:ext cx="568325" cy="98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4B2A5AF-F1EF-42F9-B703-AC6D9524AB9E}"/>
              </a:ext>
            </a:extLst>
          </p:cNvPr>
          <p:cNvCxnSpPr/>
          <p:nvPr/>
        </p:nvCxnSpPr>
        <p:spPr>
          <a:xfrm flipH="1">
            <a:off x="5148263" y="4178300"/>
            <a:ext cx="487362" cy="835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 name="Straight Arrow Connector 35842">
            <a:extLst>
              <a:ext uri="{FF2B5EF4-FFF2-40B4-BE49-F238E27FC236}">
                <a16:creationId xmlns:a16="http://schemas.microsoft.com/office/drawing/2014/main" id="{201FF419-5DC4-4401-B82A-FBC84F0B0752}"/>
              </a:ext>
            </a:extLst>
          </p:cNvPr>
          <p:cNvCxnSpPr>
            <a:stCxn id="35867" idx="0"/>
          </p:cNvCxnSpPr>
          <p:nvPr/>
        </p:nvCxnSpPr>
        <p:spPr>
          <a:xfrm flipV="1">
            <a:off x="1217613" y="4595813"/>
            <a:ext cx="330200" cy="4222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D:\Teaching Folder\Field Trips\Y9 London\Pics\London 2005\DSC_0293.jpg">
            <a:extLst>
              <a:ext uri="{FF2B5EF4-FFF2-40B4-BE49-F238E27FC236}">
                <a16:creationId xmlns:a16="http://schemas.microsoft.com/office/drawing/2014/main" id="{B71A87BA-0526-47A3-A01E-C573051D13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4668838"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itle 1">
            <a:extLst>
              <a:ext uri="{FF2B5EF4-FFF2-40B4-BE49-F238E27FC236}">
                <a16:creationId xmlns:a16="http://schemas.microsoft.com/office/drawing/2014/main" id="{9778B9A6-9725-4DD0-9609-F1EE02F5B133}"/>
              </a:ext>
            </a:extLst>
          </p:cNvPr>
          <p:cNvSpPr>
            <a:spLocks noGrp="1"/>
          </p:cNvSpPr>
          <p:nvPr>
            <p:ph type="title"/>
          </p:nvPr>
        </p:nvSpPr>
        <p:spPr/>
        <p:txBody>
          <a:bodyPr/>
          <a:lstStyle/>
          <a:p>
            <a:pPr algn="r"/>
            <a:r>
              <a:rPr lang="en-GB" altLang="en-US" sz="2400"/>
              <a:t>The London Eye!</a:t>
            </a:r>
          </a:p>
        </p:txBody>
      </p:sp>
      <p:pic>
        <p:nvPicPr>
          <p:cNvPr id="36868" name="Picture 3">
            <a:extLst>
              <a:ext uri="{FF2B5EF4-FFF2-40B4-BE49-F238E27FC236}">
                <a16:creationId xmlns:a16="http://schemas.microsoft.com/office/drawing/2014/main" id="{D85B07E6-C9F6-445E-AF74-91392ADA0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413" y="115888"/>
            <a:ext cx="2922587"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E5A2C0CD-85FD-4C95-8D18-8E0A3C8DDF46}"/>
              </a:ext>
            </a:extLst>
          </p:cNvPr>
          <p:cNvSpPr txBox="1"/>
          <p:nvPr/>
        </p:nvSpPr>
        <p:spPr>
          <a:xfrm>
            <a:off x="3851275" y="179388"/>
            <a:ext cx="2592388" cy="3698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GB" b="1" dirty="0"/>
              <a:t>Thames Riverside Walk</a:t>
            </a:r>
          </a:p>
        </p:txBody>
      </p:sp>
      <p:sp>
        <p:nvSpPr>
          <p:cNvPr id="7" name="Rectangle 6">
            <a:extLst>
              <a:ext uri="{FF2B5EF4-FFF2-40B4-BE49-F238E27FC236}">
                <a16:creationId xmlns:a16="http://schemas.microsoft.com/office/drawing/2014/main" id="{AF3A5869-9071-4A96-8F2C-2ADB114E02DB}"/>
              </a:ext>
            </a:extLst>
          </p:cNvPr>
          <p:cNvSpPr/>
          <p:nvPr/>
        </p:nvSpPr>
        <p:spPr>
          <a:xfrm>
            <a:off x="8423275" y="1374775"/>
            <a:ext cx="720725" cy="319088"/>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lIns="36000" tIns="36000" rIns="36000" bIns="36000">
            <a:spAutoFit/>
          </a:bodyPr>
          <a:lstStyle/>
          <a:p>
            <a:pPr algn="ctr" fontAlgn="auto">
              <a:spcBef>
                <a:spcPts val="0"/>
              </a:spcBef>
              <a:spcAft>
                <a:spcPts val="0"/>
              </a:spcAft>
              <a:defRPr/>
            </a:pPr>
            <a:r>
              <a:rPr lang="en-GB" sz="800" b="1" dirty="0"/>
              <a:t>Shakespeare’s Globe</a:t>
            </a:r>
          </a:p>
        </p:txBody>
      </p:sp>
      <p:sp>
        <p:nvSpPr>
          <p:cNvPr id="8" name="Rectangle 7">
            <a:extLst>
              <a:ext uri="{FF2B5EF4-FFF2-40B4-BE49-F238E27FC236}">
                <a16:creationId xmlns:a16="http://schemas.microsoft.com/office/drawing/2014/main" id="{2FDB777F-7ADB-41BF-85BC-C0952141D66D}"/>
              </a:ext>
            </a:extLst>
          </p:cNvPr>
          <p:cNvSpPr/>
          <p:nvPr/>
        </p:nvSpPr>
        <p:spPr>
          <a:xfrm>
            <a:off x="7664450" y="1346200"/>
            <a:ext cx="744538" cy="2159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Tate Modern</a:t>
            </a:r>
          </a:p>
        </p:txBody>
      </p:sp>
      <p:sp>
        <p:nvSpPr>
          <p:cNvPr id="9" name="Rectangle 8">
            <a:extLst>
              <a:ext uri="{FF2B5EF4-FFF2-40B4-BE49-F238E27FC236}">
                <a16:creationId xmlns:a16="http://schemas.microsoft.com/office/drawing/2014/main" id="{C4308FB1-A1D5-4124-9FC0-47EE4A18CC9F}"/>
              </a:ext>
            </a:extLst>
          </p:cNvPr>
          <p:cNvSpPr/>
          <p:nvPr/>
        </p:nvSpPr>
        <p:spPr>
          <a:xfrm>
            <a:off x="6850063" y="855663"/>
            <a:ext cx="785812" cy="339725"/>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OXO Tower &amp; Coin Street</a:t>
            </a:r>
          </a:p>
        </p:txBody>
      </p:sp>
      <p:sp>
        <p:nvSpPr>
          <p:cNvPr id="10" name="Rectangle 9">
            <a:extLst>
              <a:ext uri="{FF2B5EF4-FFF2-40B4-BE49-F238E27FC236}">
                <a16:creationId xmlns:a16="http://schemas.microsoft.com/office/drawing/2014/main" id="{274B0174-A1FC-448B-A392-735F901FD228}"/>
              </a:ext>
            </a:extLst>
          </p:cNvPr>
          <p:cNvSpPr/>
          <p:nvPr/>
        </p:nvSpPr>
        <p:spPr>
          <a:xfrm>
            <a:off x="6869113" y="1460500"/>
            <a:ext cx="1008062" cy="2159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Waterloo Riverside</a:t>
            </a:r>
          </a:p>
        </p:txBody>
      </p:sp>
      <p:sp>
        <p:nvSpPr>
          <p:cNvPr id="11" name="Rectangle 10">
            <a:extLst>
              <a:ext uri="{FF2B5EF4-FFF2-40B4-BE49-F238E27FC236}">
                <a16:creationId xmlns:a16="http://schemas.microsoft.com/office/drawing/2014/main" id="{4A76FD20-8F22-4782-9792-98E86CE7546C}"/>
              </a:ext>
            </a:extLst>
          </p:cNvPr>
          <p:cNvSpPr/>
          <p:nvPr/>
        </p:nvSpPr>
        <p:spPr>
          <a:xfrm>
            <a:off x="6346825" y="2133600"/>
            <a:ext cx="601663" cy="33813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GB" sz="800" b="1" dirty="0"/>
              <a:t>London Eye</a:t>
            </a:r>
          </a:p>
        </p:txBody>
      </p:sp>
      <p:sp>
        <p:nvSpPr>
          <p:cNvPr id="12" name="5-Point Star 11">
            <a:extLst>
              <a:ext uri="{FF2B5EF4-FFF2-40B4-BE49-F238E27FC236}">
                <a16:creationId xmlns:a16="http://schemas.microsoft.com/office/drawing/2014/main" id="{A16893A6-E8B5-4FFA-BCD2-2B559B5F073B}"/>
              </a:ext>
            </a:extLst>
          </p:cNvPr>
          <p:cNvSpPr/>
          <p:nvPr/>
        </p:nvSpPr>
        <p:spPr>
          <a:xfrm>
            <a:off x="6264275" y="2247900"/>
            <a:ext cx="104775" cy="10795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3" name="Freeform 12">
            <a:extLst>
              <a:ext uri="{FF2B5EF4-FFF2-40B4-BE49-F238E27FC236}">
                <a16:creationId xmlns:a16="http://schemas.microsoft.com/office/drawing/2014/main" id="{073D85D9-7EF2-4B40-900B-6C5325CC0C14}"/>
              </a:ext>
            </a:extLst>
          </p:cNvPr>
          <p:cNvSpPr/>
          <p:nvPr/>
        </p:nvSpPr>
        <p:spPr>
          <a:xfrm>
            <a:off x="8632825" y="1233488"/>
            <a:ext cx="285750" cy="90487"/>
          </a:xfrm>
          <a:custGeom>
            <a:avLst/>
            <a:gdLst>
              <a:gd name="connsiteX0" fmla="*/ 286603 w 286603"/>
              <a:gd name="connsiteY0" fmla="*/ 1055 h 89779"/>
              <a:gd name="connsiteX1" fmla="*/ 259307 w 286603"/>
              <a:gd name="connsiteY1" fmla="*/ 89766 h 89779"/>
              <a:gd name="connsiteX2" fmla="*/ 163773 w 286603"/>
              <a:gd name="connsiteY2" fmla="*/ 7879 h 89779"/>
              <a:gd name="connsiteX3" fmla="*/ 0 w 286603"/>
              <a:gd name="connsiteY3" fmla="*/ 7879 h 89779"/>
            </a:gdLst>
            <a:ahLst/>
            <a:cxnLst>
              <a:cxn ang="0">
                <a:pos x="connsiteX0" y="connsiteY0"/>
              </a:cxn>
              <a:cxn ang="0">
                <a:pos x="connsiteX1" y="connsiteY1"/>
              </a:cxn>
              <a:cxn ang="0">
                <a:pos x="connsiteX2" y="connsiteY2"/>
              </a:cxn>
              <a:cxn ang="0">
                <a:pos x="connsiteX3" y="connsiteY3"/>
              </a:cxn>
            </a:cxnLst>
            <a:rect l="l" t="t" r="r" b="b"/>
            <a:pathLst>
              <a:path w="286603" h="89779">
                <a:moveTo>
                  <a:pt x="286603" y="1055"/>
                </a:moveTo>
                <a:cubicBezTo>
                  <a:pt x="283191" y="44842"/>
                  <a:pt x="279779" y="88629"/>
                  <a:pt x="259307" y="89766"/>
                </a:cubicBezTo>
                <a:cubicBezTo>
                  <a:pt x="238835" y="90903"/>
                  <a:pt x="206991" y="21527"/>
                  <a:pt x="163773" y="7879"/>
                </a:cubicBezTo>
                <a:cubicBezTo>
                  <a:pt x="120555" y="-5769"/>
                  <a:pt x="60277" y="1055"/>
                  <a:pt x="0" y="7879"/>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cxnSp>
        <p:nvCxnSpPr>
          <p:cNvPr id="14" name="Straight Connector 13">
            <a:extLst>
              <a:ext uri="{FF2B5EF4-FFF2-40B4-BE49-F238E27FC236}">
                <a16:creationId xmlns:a16="http://schemas.microsoft.com/office/drawing/2014/main" id="{C0320A4D-3D57-4FED-9F11-BDF160831AC2}"/>
              </a:ext>
            </a:extLst>
          </p:cNvPr>
          <p:cNvCxnSpPr>
            <a:endCxn id="13" idx="3"/>
          </p:cNvCxnSpPr>
          <p:nvPr/>
        </p:nvCxnSpPr>
        <p:spPr>
          <a:xfrm>
            <a:off x="8423275" y="1233488"/>
            <a:ext cx="209550" cy="7937"/>
          </a:xfrm>
          <a:prstGeom prst="line">
            <a:avLst/>
          </a:prstGeom>
        </p:spPr>
        <p:style>
          <a:lnRef idx="3">
            <a:schemeClr val="accent6"/>
          </a:lnRef>
          <a:fillRef idx="0">
            <a:schemeClr val="accent6"/>
          </a:fillRef>
          <a:effectRef idx="2">
            <a:schemeClr val="accent6"/>
          </a:effectRef>
          <a:fontRef idx="minor">
            <a:schemeClr val="tx1"/>
          </a:fontRef>
        </p:style>
      </p:cxnSp>
      <p:cxnSp>
        <p:nvCxnSpPr>
          <p:cNvPr id="15" name="Straight Connector 14">
            <a:extLst>
              <a:ext uri="{FF2B5EF4-FFF2-40B4-BE49-F238E27FC236}">
                <a16:creationId xmlns:a16="http://schemas.microsoft.com/office/drawing/2014/main" id="{E21A1625-B4AB-45FF-BD0C-94010696AACD}"/>
              </a:ext>
            </a:extLst>
          </p:cNvPr>
          <p:cNvCxnSpPr/>
          <p:nvPr/>
        </p:nvCxnSpPr>
        <p:spPr>
          <a:xfrm>
            <a:off x="8423275" y="1100138"/>
            <a:ext cx="0" cy="133350"/>
          </a:xfrm>
          <a:prstGeom prst="line">
            <a:avLst/>
          </a:prstGeom>
        </p:spPr>
        <p:style>
          <a:lnRef idx="3">
            <a:schemeClr val="accent6"/>
          </a:lnRef>
          <a:fillRef idx="0">
            <a:schemeClr val="accent6"/>
          </a:fillRef>
          <a:effectRef idx="2">
            <a:schemeClr val="accent6"/>
          </a:effectRef>
          <a:fontRef idx="minor">
            <a:schemeClr val="tx1"/>
          </a:fontRef>
        </p:style>
      </p:cxnSp>
      <p:sp>
        <p:nvSpPr>
          <p:cNvPr id="16" name="Freeform 15">
            <a:extLst>
              <a:ext uri="{FF2B5EF4-FFF2-40B4-BE49-F238E27FC236}">
                <a16:creationId xmlns:a16="http://schemas.microsoft.com/office/drawing/2014/main" id="{AFAAC05F-2855-4BDF-A6CD-1B1ED9560F42}"/>
              </a:ext>
            </a:extLst>
          </p:cNvPr>
          <p:cNvSpPr/>
          <p:nvPr/>
        </p:nvSpPr>
        <p:spPr>
          <a:xfrm>
            <a:off x="7600950" y="1204913"/>
            <a:ext cx="715963" cy="46037"/>
          </a:xfrm>
          <a:custGeom>
            <a:avLst/>
            <a:gdLst>
              <a:gd name="connsiteX0" fmla="*/ 0 w 823913"/>
              <a:gd name="connsiteY0" fmla="*/ 0 h 33337"/>
              <a:gd name="connsiteX1" fmla="*/ 257175 w 823913"/>
              <a:gd name="connsiteY1" fmla="*/ 23812 h 33337"/>
              <a:gd name="connsiteX2" fmla="*/ 823913 w 823913"/>
              <a:gd name="connsiteY2" fmla="*/ 33337 h 33337"/>
            </a:gdLst>
            <a:ahLst/>
            <a:cxnLst>
              <a:cxn ang="0">
                <a:pos x="connsiteX0" y="connsiteY0"/>
              </a:cxn>
              <a:cxn ang="0">
                <a:pos x="connsiteX1" y="connsiteY1"/>
              </a:cxn>
              <a:cxn ang="0">
                <a:pos x="connsiteX2" y="connsiteY2"/>
              </a:cxn>
            </a:cxnLst>
            <a:rect l="l" t="t" r="r" b="b"/>
            <a:pathLst>
              <a:path w="823913" h="33337">
                <a:moveTo>
                  <a:pt x="0" y="0"/>
                </a:moveTo>
                <a:cubicBezTo>
                  <a:pt x="59928" y="9128"/>
                  <a:pt x="119856" y="18256"/>
                  <a:pt x="257175" y="23812"/>
                </a:cubicBezTo>
                <a:cubicBezTo>
                  <a:pt x="394494" y="29368"/>
                  <a:pt x="609203" y="31352"/>
                  <a:pt x="823913" y="33337"/>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sp>
        <p:nvSpPr>
          <p:cNvPr id="17" name="Freeform 16">
            <a:extLst>
              <a:ext uri="{FF2B5EF4-FFF2-40B4-BE49-F238E27FC236}">
                <a16:creationId xmlns:a16="http://schemas.microsoft.com/office/drawing/2014/main" id="{3E451DF7-1425-405F-89E4-2DEEE9E3B4C7}"/>
              </a:ext>
            </a:extLst>
          </p:cNvPr>
          <p:cNvSpPr/>
          <p:nvPr/>
        </p:nvSpPr>
        <p:spPr>
          <a:xfrm>
            <a:off x="6985000" y="1203325"/>
            <a:ext cx="406400" cy="95250"/>
          </a:xfrm>
          <a:custGeom>
            <a:avLst/>
            <a:gdLst>
              <a:gd name="connsiteX0" fmla="*/ 407405 w 407405"/>
              <a:gd name="connsiteY0" fmla="*/ 0 h 95061"/>
              <a:gd name="connsiteX1" fmla="*/ 190122 w 407405"/>
              <a:gd name="connsiteY1" fmla="*/ 54321 h 95061"/>
              <a:gd name="connsiteX2" fmla="*/ 0 w 407405"/>
              <a:gd name="connsiteY2" fmla="*/ 95061 h 95061"/>
            </a:gdLst>
            <a:ahLst/>
            <a:cxnLst>
              <a:cxn ang="0">
                <a:pos x="connsiteX0" y="connsiteY0"/>
              </a:cxn>
              <a:cxn ang="0">
                <a:pos x="connsiteX1" y="connsiteY1"/>
              </a:cxn>
              <a:cxn ang="0">
                <a:pos x="connsiteX2" y="connsiteY2"/>
              </a:cxn>
            </a:cxnLst>
            <a:rect l="l" t="t" r="r" b="b"/>
            <a:pathLst>
              <a:path w="407405" h="95061">
                <a:moveTo>
                  <a:pt x="407405" y="0"/>
                </a:moveTo>
                <a:lnTo>
                  <a:pt x="190122" y="54321"/>
                </a:lnTo>
                <a:cubicBezTo>
                  <a:pt x="122221" y="70165"/>
                  <a:pt x="61110" y="82613"/>
                  <a:pt x="0" y="95061"/>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sp>
        <p:nvSpPr>
          <p:cNvPr id="18" name="Freeform 17">
            <a:extLst>
              <a:ext uri="{FF2B5EF4-FFF2-40B4-BE49-F238E27FC236}">
                <a16:creationId xmlns:a16="http://schemas.microsoft.com/office/drawing/2014/main" id="{79CB0363-6ACC-4ED1-8663-36907EBF67F2}"/>
              </a:ext>
            </a:extLst>
          </p:cNvPr>
          <p:cNvSpPr/>
          <p:nvPr/>
        </p:nvSpPr>
        <p:spPr>
          <a:xfrm>
            <a:off x="6659563" y="1381125"/>
            <a:ext cx="122237" cy="76200"/>
          </a:xfrm>
          <a:custGeom>
            <a:avLst/>
            <a:gdLst>
              <a:gd name="connsiteX0" fmla="*/ 122222 w 122222"/>
              <a:gd name="connsiteY0" fmla="*/ 0 h 76955"/>
              <a:gd name="connsiteX1" fmla="*/ 54321 w 122222"/>
              <a:gd name="connsiteY1" fmla="*/ 31688 h 76955"/>
              <a:gd name="connsiteX2" fmla="*/ 0 w 122222"/>
              <a:gd name="connsiteY2" fmla="*/ 76955 h 76955"/>
              <a:gd name="connsiteX3" fmla="*/ 0 w 122222"/>
              <a:gd name="connsiteY3" fmla="*/ 76955 h 76955"/>
              <a:gd name="connsiteX4" fmla="*/ 0 w 122222"/>
              <a:gd name="connsiteY4" fmla="*/ 76955 h 76955"/>
              <a:gd name="connsiteX5" fmla="*/ 0 w 122222"/>
              <a:gd name="connsiteY5" fmla="*/ 76955 h 7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22" h="76955">
                <a:moveTo>
                  <a:pt x="122222" y="0"/>
                </a:moveTo>
                <a:cubicBezTo>
                  <a:pt x="98456" y="9431"/>
                  <a:pt x="74691" y="18862"/>
                  <a:pt x="54321" y="31688"/>
                </a:cubicBezTo>
                <a:cubicBezTo>
                  <a:pt x="33951" y="44514"/>
                  <a:pt x="0" y="76955"/>
                  <a:pt x="0" y="76955"/>
                </a:cubicBezTo>
                <a:lnTo>
                  <a:pt x="0" y="76955"/>
                </a:lnTo>
                <a:lnTo>
                  <a:pt x="0" y="76955"/>
                </a:lnTo>
                <a:lnTo>
                  <a:pt x="0" y="76955"/>
                </a:ln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sp>
        <p:nvSpPr>
          <p:cNvPr id="4" name="Freeform 3">
            <a:extLst>
              <a:ext uri="{FF2B5EF4-FFF2-40B4-BE49-F238E27FC236}">
                <a16:creationId xmlns:a16="http://schemas.microsoft.com/office/drawing/2014/main" id="{51C645CF-E6E8-4CD8-B956-F66E79ABBE67}"/>
              </a:ext>
            </a:extLst>
          </p:cNvPr>
          <p:cNvSpPr/>
          <p:nvPr/>
        </p:nvSpPr>
        <p:spPr>
          <a:xfrm>
            <a:off x="6342063" y="1746250"/>
            <a:ext cx="106362" cy="474663"/>
          </a:xfrm>
          <a:custGeom>
            <a:avLst/>
            <a:gdLst>
              <a:gd name="connsiteX0" fmla="*/ 106878 w 106878"/>
              <a:gd name="connsiteY0" fmla="*/ 0 h 475013"/>
              <a:gd name="connsiteX1" fmla="*/ 35626 w 106878"/>
              <a:gd name="connsiteY1" fmla="*/ 106878 h 475013"/>
              <a:gd name="connsiteX2" fmla="*/ 11876 w 106878"/>
              <a:gd name="connsiteY2" fmla="*/ 285008 h 475013"/>
              <a:gd name="connsiteX3" fmla="*/ 0 w 106878"/>
              <a:gd name="connsiteY3" fmla="*/ 475013 h 475013"/>
            </a:gdLst>
            <a:ahLst/>
            <a:cxnLst>
              <a:cxn ang="0">
                <a:pos x="connsiteX0" y="connsiteY0"/>
              </a:cxn>
              <a:cxn ang="0">
                <a:pos x="connsiteX1" y="connsiteY1"/>
              </a:cxn>
              <a:cxn ang="0">
                <a:pos x="connsiteX2" y="connsiteY2"/>
              </a:cxn>
              <a:cxn ang="0">
                <a:pos x="connsiteX3" y="connsiteY3"/>
              </a:cxn>
            </a:cxnLst>
            <a:rect l="l" t="t" r="r" b="b"/>
            <a:pathLst>
              <a:path w="106878" h="475013">
                <a:moveTo>
                  <a:pt x="106878" y="0"/>
                </a:moveTo>
                <a:cubicBezTo>
                  <a:pt x="79169" y="29688"/>
                  <a:pt x="51460" y="59377"/>
                  <a:pt x="35626" y="106878"/>
                </a:cubicBezTo>
                <a:cubicBezTo>
                  <a:pt x="19792" y="154379"/>
                  <a:pt x="17814" y="223652"/>
                  <a:pt x="11876" y="285008"/>
                </a:cubicBezTo>
                <a:cubicBezTo>
                  <a:pt x="5938" y="346364"/>
                  <a:pt x="2969" y="410688"/>
                  <a:pt x="0" y="475013"/>
                </a:cubicBezTo>
              </a:path>
            </a:pathLst>
          </a:custGeom>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en-GB"/>
          </a:p>
        </p:txBody>
      </p:sp>
      <p:sp>
        <p:nvSpPr>
          <p:cNvPr id="19" name="TextBox 18">
            <a:extLst>
              <a:ext uri="{FF2B5EF4-FFF2-40B4-BE49-F238E27FC236}">
                <a16:creationId xmlns:a16="http://schemas.microsoft.com/office/drawing/2014/main" id="{07AD5B2D-FA19-467C-80AF-936B891AA9A9}"/>
              </a:ext>
            </a:extLst>
          </p:cNvPr>
          <p:cNvSpPr txBox="1"/>
          <p:nvPr/>
        </p:nvSpPr>
        <p:spPr>
          <a:xfrm>
            <a:off x="5365750" y="3789363"/>
            <a:ext cx="3409950" cy="175418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fontAlgn="auto">
              <a:spcBef>
                <a:spcPts val="0"/>
              </a:spcBef>
              <a:spcAft>
                <a:spcPts val="0"/>
              </a:spcAft>
              <a:defRPr/>
            </a:pPr>
            <a:r>
              <a:rPr lang="en-GB" sz="3600" dirty="0"/>
              <a:t>Made it!!!</a:t>
            </a:r>
          </a:p>
          <a:p>
            <a:pPr algn="ctr" fontAlgn="auto">
              <a:spcBef>
                <a:spcPts val="0"/>
              </a:spcBef>
              <a:spcAft>
                <a:spcPts val="0"/>
              </a:spcAft>
              <a:defRPr/>
            </a:pPr>
            <a:r>
              <a:rPr lang="en-GB" dirty="0"/>
              <a:t>You’ve just walked over 1.5 miles! </a:t>
            </a:r>
          </a:p>
          <a:p>
            <a:pPr algn="ctr" fontAlgn="auto">
              <a:spcBef>
                <a:spcPts val="0"/>
              </a:spcBef>
              <a:spcAft>
                <a:spcPts val="0"/>
              </a:spcAft>
              <a:defRPr/>
            </a:pPr>
            <a:endParaRPr lang="en-GB" dirty="0"/>
          </a:p>
          <a:p>
            <a:pPr algn="ctr" fontAlgn="auto">
              <a:spcBef>
                <a:spcPts val="0"/>
              </a:spcBef>
              <a:spcAft>
                <a:spcPts val="0"/>
              </a:spcAft>
              <a:defRPr/>
            </a:pPr>
            <a:r>
              <a:rPr lang="en-GB" dirty="0"/>
              <a:t>Get in the queue then! Time for a rest with a view!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77459616-EDAD-4E78-A92C-F21732021291}"/>
              </a:ext>
            </a:extLst>
          </p:cNvPr>
          <p:cNvSpPr>
            <a:spLocks noGrp="1"/>
          </p:cNvSpPr>
          <p:nvPr>
            <p:ph type="title"/>
          </p:nvPr>
        </p:nvSpPr>
        <p:spPr/>
        <p:txBody>
          <a:bodyPr/>
          <a:lstStyle/>
          <a:p>
            <a:endParaRPr lang="en-GB" altLang="en-US"/>
          </a:p>
        </p:txBody>
      </p:sp>
      <p:sp>
        <p:nvSpPr>
          <p:cNvPr id="37891" name="Content Placeholder 2">
            <a:extLst>
              <a:ext uri="{FF2B5EF4-FFF2-40B4-BE49-F238E27FC236}">
                <a16:creationId xmlns:a16="http://schemas.microsoft.com/office/drawing/2014/main" id="{B117E400-CE6A-4000-B516-DA5C213D4E9D}"/>
              </a:ext>
            </a:extLst>
          </p:cNvPr>
          <p:cNvSpPr>
            <a:spLocks noGrp="1"/>
          </p:cNvSpPr>
          <p:nvPr>
            <p:ph idx="1"/>
          </p:nvPr>
        </p:nvSpPr>
        <p:spPr/>
        <p:txBody>
          <a:bodyPr/>
          <a:lstStyle/>
          <a:p>
            <a:endParaRPr lang="en-GB" altLang="en-US"/>
          </a:p>
        </p:txBody>
      </p:sp>
      <p:pic>
        <p:nvPicPr>
          <p:cNvPr id="37892" name="Picture 2">
            <a:extLst>
              <a:ext uri="{FF2B5EF4-FFF2-40B4-BE49-F238E27FC236}">
                <a16:creationId xmlns:a16="http://schemas.microsoft.com/office/drawing/2014/main" id="{568B40A6-C22E-4E1A-9E0A-1466537966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1813"/>
            <a:ext cx="9144000" cy="7658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95698A33-5308-4DE8-9C5C-5760A047610C}"/>
              </a:ext>
            </a:extLst>
          </p:cNvPr>
          <p:cNvSpPr>
            <a:spLocks noGrp="1"/>
          </p:cNvSpPr>
          <p:nvPr>
            <p:ph type="title"/>
          </p:nvPr>
        </p:nvSpPr>
        <p:spPr/>
        <p:txBody>
          <a:bodyPr/>
          <a:lstStyle/>
          <a:p>
            <a:endParaRPr lang="en-GB" altLang="en-US"/>
          </a:p>
        </p:txBody>
      </p:sp>
      <p:sp>
        <p:nvSpPr>
          <p:cNvPr id="38915" name="Content Placeholder 2">
            <a:extLst>
              <a:ext uri="{FF2B5EF4-FFF2-40B4-BE49-F238E27FC236}">
                <a16:creationId xmlns:a16="http://schemas.microsoft.com/office/drawing/2014/main" id="{8487FDC3-4ECE-4DA9-A6D1-6A28C5C21485}"/>
              </a:ext>
            </a:extLst>
          </p:cNvPr>
          <p:cNvSpPr>
            <a:spLocks noGrp="1"/>
          </p:cNvSpPr>
          <p:nvPr>
            <p:ph idx="1"/>
          </p:nvPr>
        </p:nvSpPr>
        <p:spPr/>
        <p:txBody>
          <a:bodyPr/>
          <a:lstStyle/>
          <a:p>
            <a:endParaRPr lang="en-GB" altLang="en-US"/>
          </a:p>
        </p:txBody>
      </p:sp>
      <p:pic>
        <p:nvPicPr>
          <p:cNvPr id="38916" name="Picture 2" descr="D:\Teaching Folder\Field Trips\Y9 London\Pics\London 2011\DSCN2622.JPG">
            <a:extLst>
              <a:ext uri="{FF2B5EF4-FFF2-40B4-BE49-F238E27FC236}">
                <a16:creationId xmlns:a16="http://schemas.microsoft.com/office/drawing/2014/main" id="{57D228A5-2C66-4581-99B8-BD91CAD37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71450"/>
            <a:ext cx="93726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29EF22F7-64BB-450C-85EA-4884A6AE00EF}"/>
              </a:ext>
            </a:extLst>
          </p:cNvPr>
          <p:cNvSpPr>
            <a:spLocks noGrp="1"/>
          </p:cNvSpPr>
          <p:nvPr>
            <p:ph type="title"/>
          </p:nvPr>
        </p:nvSpPr>
        <p:spPr/>
        <p:txBody>
          <a:bodyPr/>
          <a:lstStyle/>
          <a:p>
            <a:endParaRPr lang="en-GB" altLang="en-US"/>
          </a:p>
        </p:txBody>
      </p:sp>
      <p:sp>
        <p:nvSpPr>
          <p:cNvPr id="39939" name="Content Placeholder 2">
            <a:extLst>
              <a:ext uri="{FF2B5EF4-FFF2-40B4-BE49-F238E27FC236}">
                <a16:creationId xmlns:a16="http://schemas.microsoft.com/office/drawing/2014/main" id="{10BB2C2E-892B-48F5-8AE3-AE254B712C15}"/>
              </a:ext>
            </a:extLst>
          </p:cNvPr>
          <p:cNvSpPr>
            <a:spLocks noGrp="1"/>
          </p:cNvSpPr>
          <p:nvPr>
            <p:ph idx="1"/>
          </p:nvPr>
        </p:nvSpPr>
        <p:spPr/>
        <p:txBody>
          <a:bodyPr/>
          <a:lstStyle/>
          <a:p>
            <a:endParaRPr lang="en-GB" altLang="en-US"/>
          </a:p>
        </p:txBody>
      </p:sp>
      <p:pic>
        <p:nvPicPr>
          <p:cNvPr id="39940" name="Picture 2" descr="D:\Teaching Folder\Field Trips\Y9 London\Pics\London 2005\DSC_0320.jpg">
            <a:extLst>
              <a:ext uri="{FF2B5EF4-FFF2-40B4-BE49-F238E27FC236}">
                <a16:creationId xmlns:a16="http://schemas.microsoft.com/office/drawing/2014/main" id="{26717334-E0FD-485B-8C1C-BB07A80CC9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75A6D09E-60DE-406A-8128-2693B8BA0464}"/>
              </a:ext>
            </a:extLst>
          </p:cNvPr>
          <p:cNvSpPr txBox="1"/>
          <p:nvPr/>
        </p:nvSpPr>
        <p:spPr>
          <a:xfrm>
            <a:off x="6218238" y="2881313"/>
            <a:ext cx="1192212"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Canary Wharf</a:t>
            </a:r>
          </a:p>
        </p:txBody>
      </p:sp>
      <p:sp>
        <p:nvSpPr>
          <p:cNvPr id="6" name="TextBox 5">
            <a:extLst>
              <a:ext uri="{FF2B5EF4-FFF2-40B4-BE49-F238E27FC236}">
                <a16:creationId xmlns:a16="http://schemas.microsoft.com/office/drawing/2014/main" id="{8C6AC68B-45E0-4010-9BAA-88FA3B05E645}"/>
              </a:ext>
            </a:extLst>
          </p:cNvPr>
          <p:cNvSpPr txBox="1"/>
          <p:nvPr/>
        </p:nvSpPr>
        <p:spPr>
          <a:xfrm>
            <a:off x="107950" y="115888"/>
            <a:ext cx="1425575" cy="36988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pPr fontAlgn="auto">
              <a:spcBef>
                <a:spcPts val="0"/>
              </a:spcBef>
              <a:spcAft>
                <a:spcPts val="0"/>
              </a:spcAft>
              <a:defRPr/>
            </a:pPr>
            <a:r>
              <a:rPr lang="en-GB" dirty="0"/>
              <a:t>Looking EAST</a:t>
            </a:r>
          </a:p>
        </p:txBody>
      </p:sp>
      <p:sp>
        <p:nvSpPr>
          <p:cNvPr id="7" name="TextBox 6">
            <a:extLst>
              <a:ext uri="{FF2B5EF4-FFF2-40B4-BE49-F238E27FC236}">
                <a16:creationId xmlns:a16="http://schemas.microsoft.com/office/drawing/2014/main" id="{A946AFC6-2D8B-4FF7-8F82-1D090A7D2E42}"/>
              </a:ext>
            </a:extLst>
          </p:cNvPr>
          <p:cNvSpPr txBox="1"/>
          <p:nvPr/>
        </p:nvSpPr>
        <p:spPr>
          <a:xfrm>
            <a:off x="53975" y="3033713"/>
            <a:ext cx="1531938"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St Paul’s Cathedral</a:t>
            </a:r>
          </a:p>
        </p:txBody>
      </p:sp>
      <p:sp>
        <p:nvSpPr>
          <p:cNvPr id="8" name="TextBox 7">
            <a:extLst>
              <a:ext uri="{FF2B5EF4-FFF2-40B4-BE49-F238E27FC236}">
                <a16:creationId xmlns:a16="http://schemas.microsoft.com/office/drawing/2014/main" id="{0F5766CF-BFD6-43CB-895A-7A24A9B7F9CF}"/>
              </a:ext>
            </a:extLst>
          </p:cNvPr>
          <p:cNvSpPr txBox="1"/>
          <p:nvPr/>
        </p:nvSpPr>
        <p:spPr>
          <a:xfrm>
            <a:off x="2411413" y="2617788"/>
            <a:ext cx="933450" cy="306387"/>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“The City”</a:t>
            </a:r>
          </a:p>
        </p:txBody>
      </p:sp>
      <p:sp>
        <p:nvSpPr>
          <p:cNvPr id="9" name="TextBox 8">
            <a:extLst>
              <a:ext uri="{FF2B5EF4-FFF2-40B4-BE49-F238E27FC236}">
                <a16:creationId xmlns:a16="http://schemas.microsoft.com/office/drawing/2014/main" id="{65294136-56B3-4E76-98F4-23476AFC9487}"/>
              </a:ext>
            </a:extLst>
          </p:cNvPr>
          <p:cNvSpPr txBox="1"/>
          <p:nvPr/>
        </p:nvSpPr>
        <p:spPr>
          <a:xfrm>
            <a:off x="1631950" y="2727325"/>
            <a:ext cx="852488" cy="306388"/>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Tower 42</a:t>
            </a:r>
          </a:p>
        </p:txBody>
      </p:sp>
      <p:sp>
        <p:nvSpPr>
          <p:cNvPr id="10" name="TextBox 9">
            <a:extLst>
              <a:ext uri="{FF2B5EF4-FFF2-40B4-BE49-F238E27FC236}">
                <a16:creationId xmlns:a16="http://schemas.microsoft.com/office/drawing/2014/main" id="{72866947-DDF4-472F-9188-2AF9A9A3092D}"/>
              </a:ext>
            </a:extLst>
          </p:cNvPr>
          <p:cNvSpPr txBox="1"/>
          <p:nvPr/>
        </p:nvSpPr>
        <p:spPr>
          <a:xfrm>
            <a:off x="2636838" y="2874963"/>
            <a:ext cx="2012950"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Swiss-Re (“The Gherkin”)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0364D826-B72C-47ED-99EA-5CA528E36746}"/>
              </a:ext>
            </a:extLst>
          </p:cNvPr>
          <p:cNvSpPr>
            <a:spLocks noGrp="1"/>
          </p:cNvSpPr>
          <p:nvPr>
            <p:ph type="title"/>
          </p:nvPr>
        </p:nvSpPr>
        <p:spPr/>
        <p:txBody>
          <a:bodyPr/>
          <a:lstStyle/>
          <a:p>
            <a:endParaRPr lang="en-GB" altLang="en-US"/>
          </a:p>
        </p:txBody>
      </p:sp>
      <p:sp>
        <p:nvSpPr>
          <p:cNvPr id="40963" name="Content Placeholder 2">
            <a:extLst>
              <a:ext uri="{FF2B5EF4-FFF2-40B4-BE49-F238E27FC236}">
                <a16:creationId xmlns:a16="http://schemas.microsoft.com/office/drawing/2014/main" id="{2FEF7899-9ED2-48C3-8486-ACDF9CED775E}"/>
              </a:ext>
            </a:extLst>
          </p:cNvPr>
          <p:cNvSpPr>
            <a:spLocks noGrp="1"/>
          </p:cNvSpPr>
          <p:nvPr>
            <p:ph idx="1"/>
          </p:nvPr>
        </p:nvSpPr>
        <p:spPr/>
        <p:txBody>
          <a:bodyPr/>
          <a:lstStyle/>
          <a:p>
            <a:endParaRPr lang="en-GB" altLang="en-US"/>
          </a:p>
        </p:txBody>
      </p:sp>
      <p:pic>
        <p:nvPicPr>
          <p:cNvPr id="40964" name="Picture 2" descr="D:\Teaching Folder\Field Trips\Y9 London\Pics\London 2005\DSC_0326.jpg">
            <a:extLst>
              <a:ext uri="{FF2B5EF4-FFF2-40B4-BE49-F238E27FC236}">
                <a16:creationId xmlns:a16="http://schemas.microsoft.com/office/drawing/2014/main" id="{FA5C47DC-8643-4953-A47C-319BC70817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ACC3DF9-7AFD-4DE2-B6DA-FB9E02AF940C}"/>
              </a:ext>
            </a:extLst>
          </p:cNvPr>
          <p:cNvSpPr txBox="1"/>
          <p:nvPr/>
        </p:nvSpPr>
        <p:spPr>
          <a:xfrm>
            <a:off x="1250950" y="2008188"/>
            <a:ext cx="1163638"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The BT Tower</a:t>
            </a:r>
          </a:p>
        </p:txBody>
      </p:sp>
      <p:sp>
        <p:nvSpPr>
          <p:cNvPr id="6" name="TextBox 5">
            <a:extLst>
              <a:ext uri="{FF2B5EF4-FFF2-40B4-BE49-F238E27FC236}">
                <a16:creationId xmlns:a16="http://schemas.microsoft.com/office/drawing/2014/main" id="{392EF61A-9666-412A-A7BC-F198E4F36EDE}"/>
              </a:ext>
            </a:extLst>
          </p:cNvPr>
          <p:cNvSpPr txBox="1"/>
          <p:nvPr/>
        </p:nvSpPr>
        <p:spPr>
          <a:xfrm>
            <a:off x="107950" y="115888"/>
            <a:ext cx="2232025" cy="36988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pPr fontAlgn="auto">
              <a:spcBef>
                <a:spcPts val="0"/>
              </a:spcBef>
              <a:spcAft>
                <a:spcPts val="0"/>
              </a:spcAft>
              <a:defRPr/>
            </a:pPr>
            <a:r>
              <a:rPr lang="en-GB" dirty="0"/>
              <a:t>Looking NORTH WEST</a:t>
            </a:r>
          </a:p>
        </p:txBody>
      </p:sp>
      <p:sp>
        <p:nvSpPr>
          <p:cNvPr id="7" name="TextBox 6">
            <a:extLst>
              <a:ext uri="{FF2B5EF4-FFF2-40B4-BE49-F238E27FC236}">
                <a16:creationId xmlns:a16="http://schemas.microsoft.com/office/drawing/2014/main" id="{FC602DBC-DB5E-4E95-8C3E-B849D01CCD13}"/>
              </a:ext>
            </a:extLst>
          </p:cNvPr>
          <p:cNvSpPr txBox="1"/>
          <p:nvPr/>
        </p:nvSpPr>
        <p:spPr>
          <a:xfrm>
            <a:off x="1831975" y="4787900"/>
            <a:ext cx="1735138" cy="306388"/>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Charing Cross Station</a:t>
            </a:r>
          </a:p>
        </p:txBody>
      </p:sp>
      <p:sp>
        <p:nvSpPr>
          <p:cNvPr id="8" name="TextBox 7">
            <a:extLst>
              <a:ext uri="{FF2B5EF4-FFF2-40B4-BE49-F238E27FC236}">
                <a16:creationId xmlns:a16="http://schemas.microsoft.com/office/drawing/2014/main" id="{E6F6FD32-1930-4497-9FF0-4056B75D3E1A}"/>
              </a:ext>
            </a:extLst>
          </p:cNvPr>
          <p:cNvSpPr txBox="1"/>
          <p:nvPr/>
        </p:nvSpPr>
        <p:spPr>
          <a:xfrm>
            <a:off x="6300788" y="4283075"/>
            <a:ext cx="917575"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The Savoy</a:t>
            </a:r>
          </a:p>
        </p:txBody>
      </p:sp>
      <p:sp>
        <p:nvSpPr>
          <p:cNvPr id="9" name="TextBox 8">
            <a:extLst>
              <a:ext uri="{FF2B5EF4-FFF2-40B4-BE49-F238E27FC236}">
                <a16:creationId xmlns:a16="http://schemas.microsoft.com/office/drawing/2014/main" id="{ABED291F-D973-4B7C-ABEF-066273CFB257}"/>
              </a:ext>
            </a:extLst>
          </p:cNvPr>
          <p:cNvSpPr txBox="1"/>
          <p:nvPr/>
        </p:nvSpPr>
        <p:spPr>
          <a:xfrm>
            <a:off x="0" y="4437063"/>
            <a:ext cx="1363663"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Trafalgar Square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71D4E81E-C3A6-435E-AC59-14155C4877E3}"/>
              </a:ext>
            </a:extLst>
          </p:cNvPr>
          <p:cNvSpPr>
            <a:spLocks noGrp="1"/>
          </p:cNvSpPr>
          <p:nvPr>
            <p:ph type="title"/>
          </p:nvPr>
        </p:nvSpPr>
        <p:spPr/>
        <p:txBody>
          <a:bodyPr/>
          <a:lstStyle/>
          <a:p>
            <a:endParaRPr lang="en-GB" altLang="en-US"/>
          </a:p>
        </p:txBody>
      </p:sp>
      <p:sp>
        <p:nvSpPr>
          <p:cNvPr id="41987" name="Content Placeholder 2">
            <a:extLst>
              <a:ext uri="{FF2B5EF4-FFF2-40B4-BE49-F238E27FC236}">
                <a16:creationId xmlns:a16="http://schemas.microsoft.com/office/drawing/2014/main" id="{6CBA30A2-3C16-40EF-AA9A-B45328730466}"/>
              </a:ext>
            </a:extLst>
          </p:cNvPr>
          <p:cNvSpPr>
            <a:spLocks noGrp="1"/>
          </p:cNvSpPr>
          <p:nvPr>
            <p:ph idx="1"/>
          </p:nvPr>
        </p:nvSpPr>
        <p:spPr/>
        <p:txBody>
          <a:bodyPr/>
          <a:lstStyle/>
          <a:p>
            <a:endParaRPr lang="en-GB" altLang="en-US"/>
          </a:p>
        </p:txBody>
      </p:sp>
      <p:pic>
        <p:nvPicPr>
          <p:cNvPr id="41988" name="Picture 2" descr="D:\Teaching Folder\Field Trips\Y9 London\Pics\London 2011\DSCN2624.JPG">
            <a:extLst>
              <a:ext uri="{FF2B5EF4-FFF2-40B4-BE49-F238E27FC236}">
                <a16:creationId xmlns:a16="http://schemas.microsoft.com/office/drawing/2014/main" id="{A3B156C0-577E-41BC-BD8E-712DEA394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0013"/>
            <a:ext cx="9161463"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32265AB-CA33-4933-9ABE-2E2E10648F7B}"/>
              </a:ext>
            </a:extLst>
          </p:cNvPr>
          <p:cNvSpPr txBox="1"/>
          <p:nvPr/>
        </p:nvSpPr>
        <p:spPr>
          <a:xfrm>
            <a:off x="900113" y="5776913"/>
            <a:ext cx="1471612" cy="5238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Nelson’s Column</a:t>
            </a:r>
          </a:p>
          <a:p>
            <a:pPr fontAlgn="auto">
              <a:spcBef>
                <a:spcPts val="0"/>
              </a:spcBef>
              <a:spcAft>
                <a:spcPts val="0"/>
              </a:spcAft>
              <a:defRPr/>
            </a:pPr>
            <a:r>
              <a:rPr lang="en-GB" sz="1400" dirty="0"/>
              <a:t>(Trafalgar Square)</a:t>
            </a:r>
          </a:p>
        </p:txBody>
      </p:sp>
      <p:sp>
        <p:nvSpPr>
          <p:cNvPr id="6" name="TextBox 5">
            <a:extLst>
              <a:ext uri="{FF2B5EF4-FFF2-40B4-BE49-F238E27FC236}">
                <a16:creationId xmlns:a16="http://schemas.microsoft.com/office/drawing/2014/main" id="{E67CABC3-6DF3-49C0-9D73-D1D96CB446CE}"/>
              </a:ext>
            </a:extLst>
          </p:cNvPr>
          <p:cNvSpPr txBox="1"/>
          <p:nvPr/>
        </p:nvSpPr>
        <p:spPr>
          <a:xfrm>
            <a:off x="107950" y="115888"/>
            <a:ext cx="2816225" cy="36988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pPr fontAlgn="auto">
              <a:spcBef>
                <a:spcPts val="0"/>
              </a:spcBef>
              <a:spcAft>
                <a:spcPts val="0"/>
              </a:spcAft>
              <a:defRPr/>
            </a:pPr>
            <a:r>
              <a:rPr lang="en-GB" dirty="0"/>
              <a:t>Looking WEST NORTH WEST</a:t>
            </a:r>
          </a:p>
        </p:txBody>
      </p:sp>
      <p:sp>
        <p:nvSpPr>
          <p:cNvPr id="7" name="TextBox 6">
            <a:extLst>
              <a:ext uri="{FF2B5EF4-FFF2-40B4-BE49-F238E27FC236}">
                <a16:creationId xmlns:a16="http://schemas.microsoft.com/office/drawing/2014/main" id="{168DFD64-5E51-45D5-A569-7CDD67D0F9EA}"/>
              </a:ext>
            </a:extLst>
          </p:cNvPr>
          <p:cNvSpPr txBox="1"/>
          <p:nvPr/>
        </p:nvSpPr>
        <p:spPr>
          <a:xfrm>
            <a:off x="5148263" y="2565400"/>
            <a:ext cx="1517650"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Wembley Stadium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20EB035A-9920-4FFD-B204-20B049C64907}"/>
              </a:ext>
            </a:extLst>
          </p:cNvPr>
          <p:cNvSpPr>
            <a:spLocks noGrp="1"/>
          </p:cNvSpPr>
          <p:nvPr>
            <p:ph type="title"/>
          </p:nvPr>
        </p:nvSpPr>
        <p:spPr/>
        <p:txBody>
          <a:bodyPr/>
          <a:lstStyle/>
          <a:p>
            <a:endParaRPr lang="en-GB" altLang="en-US"/>
          </a:p>
        </p:txBody>
      </p:sp>
      <p:sp>
        <p:nvSpPr>
          <p:cNvPr id="43011" name="Content Placeholder 2">
            <a:extLst>
              <a:ext uri="{FF2B5EF4-FFF2-40B4-BE49-F238E27FC236}">
                <a16:creationId xmlns:a16="http://schemas.microsoft.com/office/drawing/2014/main" id="{03620C38-327B-436C-8BB7-6546556F812C}"/>
              </a:ext>
            </a:extLst>
          </p:cNvPr>
          <p:cNvSpPr>
            <a:spLocks noGrp="1"/>
          </p:cNvSpPr>
          <p:nvPr>
            <p:ph idx="1"/>
          </p:nvPr>
        </p:nvSpPr>
        <p:spPr/>
        <p:txBody>
          <a:bodyPr/>
          <a:lstStyle/>
          <a:p>
            <a:endParaRPr lang="en-GB" altLang="en-US"/>
          </a:p>
        </p:txBody>
      </p:sp>
      <p:pic>
        <p:nvPicPr>
          <p:cNvPr id="43012" name="Picture 2">
            <a:extLst>
              <a:ext uri="{FF2B5EF4-FFF2-40B4-BE49-F238E27FC236}">
                <a16:creationId xmlns:a16="http://schemas.microsoft.com/office/drawing/2014/main" id="{1A75E84A-462C-4C0C-9CFE-9371153C6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20571E70-C49D-455C-92D2-6200808BD6DC}"/>
              </a:ext>
            </a:extLst>
          </p:cNvPr>
          <p:cNvSpPr txBox="1"/>
          <p:nvPr/>
        </p:nvSpPr>
        <p:spPr>
          <a:xfrm>
            <a:off x="611188" y="1700213"/>
            <a:ext cx="1589087"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Buckingham Palace</a:t>
            </a:r>
          </a:p>
        </p:txBody>
      </p:sp>
      <p:sp>
        <p:nvSpPr>
          <p:cNvPr id="6" name="TextBox 5">
            <a:extLst>
              <a:ext uri="{FF2B5EF4-FFF2-40B4-BE49-F238E27FC236}">
                <a16:creationId xmlns:a16="http://schemas.microsoft.com/office/drawing/2014/main" id="{D0606F9F-F18E-44A6-81F0-63F581F5DE2A}"/>
              </a:ext>
            </a:extLst>
          </p:cNvPr>
          <p:cNvSpPr txBox="1"/>
          <p:nvPr/>
        </p:nvSpPr>
        <p:spPr>
          <a:xfrm>
            <a:off x="107950" y="115888"/>
            <a:ext cx="1498600" cy="36988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pPr fontAlgn="auto">
              <a:spcBef>
                <a:spcPts val="0"/>
              </a:spcBef>
              <a:spcAft>
                <a:spcPts val="0"/>
              </a:spcAft>
              <a:defRPr/>
            </a:pPr>
            <a:r>
              <a:rPr lang="en-GB" dirty="0"/>
              <a:t>Looking WEST</a:t>
            </a:r>
          </a:p>
        </p:txBody>
      </p:sp>
      <p:sp>
        <p:nvSpPr>
          <p:cNvPr id="7" name="TextBox 6">
            <a:extLst>
              <a:ext uri="{FF2B5EF4-FFF2-40B4-BE49-F238E27FC236}">
                <a16:creationId xmlns:a16="http://schemas.microsoft.com/office/drawing/2014/main" id="{C17490A3-9FE6-45B2-BEE4-E6D515F304E5}"/>
              </a:ext>
            </a:extLst>
          </p:cNvPr>
          <p:cNvSpPr txBox="1"/>
          <p:nvPr/>
        </p:nvSpPr>
        <p:spPr>
          <a:xfrm>
            <a:off x="2700338" y="2492375"/>
            <a:ext cx="1260475"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St James’ Park</a:t>
            </a:r>
          </a:p>
        </p:txBody>
      </p:sp>
      <p:sp>
        <p:nvSpPr>
          <p:cNvPr id="8" name="TextBox 7">
            <a:extLst>
              <a:ext uri="{FF2B5EF4-FFF2-40B4-BE49-F238E27FC236}">
                <a16:creationId xmlns:a16="http://schemas.microsoft.com/office/drawing/2014/main" id="{249822A7-E50E-4636-91B3-1BC707CC2311}"/>
              </a:ext>
            </a:extLst>
          </p:cNvPr>
          <p:cNvSpPr txBox="1"/>
          <p:nvPr/>
        </p:nvSpPr>
        <p:spPr>
          <a:xfrm>
            <a:off x="74613" y="4281488"/>
            <a:ext cx="2662237"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Whitehall (Government buildings)</a:t>
            </a:r>
          </a:p>
        </p:txBody>
      </p:sp>
      <p:sp>
        <p:nvSpPr>
          <p:cNvPr id="9" name="TextBox 8">
            <a:extLst>
              <a:ext uri="{FF2B5EF4-FFF2-40B4-BE49-F238E27FC236}">
                <a16:creationId xmlns:a16="http://schemas.microsoft.com/office/drawing/2014/main" id="{B833C9A1-08F6-4866-804D-5C5032799CC6}"/>
              </a:ext>
            </a:extLst>
          </p:cNvPr>
          <p:cNvSpPr txBox="1"/>
          <p:nvPr/>
        </p:nvSpPr>
        <p:spPr>
          <a:xfrm>
            <a:off x="3932238" y="3275013"/>
            <a:ext cx="1751012"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Horse Guard’s Parade</a:t>
            </a:r>
          </a:p>
        </p:txBody>
      </p:sp>
      <p:sp>
        <p:nvSpPr>
          <p:cNvPr id="10" name="TextBox 9">
            <a:extLst>
              <a:ext uri="{FF2B5EF4-FFF2-40B4-BE49-F238E27FC236}">
                <a16:creationId xmlns:a16="http://schemas.microsoft.com/office/drawing/2014/main" id="{72F419C0-2F7A-461A-A085-BD4196742061}"/>
              </a:ext>
            </a:extLst>
          </p:cNvPr>
          <p:cNvSpPr txBox="1"/>
          <p:nvPr/>
        </p:nvSpPr>
        <p:spPr>
          <a:xfrm>
            <a:off x="6804025" y="2949575"/>
            <a:ext cx="1619250"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Ministry of Defence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BDB3DE84-BA1E-4B66-8636-772747C64848}"/>
              </a:ext>
            </a:extLst>
          </p:cNvPr>
          <p:cNvSpPr>
            <a:spLocks noGrp="1"/>
          </p:cNvSpPr>
          <p:nvPr>
            <p:ph type="title"/>
          </p:nvPr>
        </p:nvSpPr>
        <p:spPr/>
        <p:txBody>
          <a:bodyPr/>
          <a:lstStyle/>
          <a:p>
            <a:endParaRPr lang="en-GB" altLang="en-US"/>
          </a:p>
        </p:txBody>
      </p:sp>
      <p:sp>
        <p:nvSpPr>
          <p:cNvPr id="44035" name="Content Placeholder 2">
            <a:extLst>
              <a:ext uri="{FF2B5EF4-FFF2-40B4-BE49-F238E27FC236}">
                <a16:creationId xmlns:a16="http://schemas.microsoft.com/office/drawing/2014/main" id="{C973D048-9441-4ABE-B82B-52B96224F439}"/>
              </a:ext>
            </a:extLst>
          </p:cNvPr>
          <p:cNvSpPr>
            <a:spLocks noGrp="1"/>
          </p:cNvSpPr>
          <p:nvPr>
            <p:ph idx="1"/>
          </p:nvPr>
        </p:nvSpPr>
        <p:spPr/>
        <p:txBody>
          <a:bodyPr/>
          <a:lstStyle/>
          <a:p>
            <a:endParaRPr lang="en-GB" altLang="en-US"/>
          </a:p>
        </p:txBody>
      </p:sp>
      <p:pic>
        <p:nvPicPr>
          <p:cNvPr id="44036" name="Picture 2" descr="D:\Teaching Folder\Field Trips\Y9 London\Pics\London 2011\DSCN2629.JPG">
            <a:extLst>
              <a:ext uri="{FF2B5EF4-FFF2-40B4-BE49-F238E27FC236}">
                <a16:creationId xmlns:a16="http://schemas.microsoft.com/office/drawing/2014/main" id="{8457D77D-47F5-4BF4-B3A8-3EDE97FB9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Rectangle 3">
            <a:extLst>
              <a:ext uri="{FF2B5EF4-FFF2-40B4-BE49-F238E27FC236}">
                <a16:creationId xmlns:a16="http://schemas.microsoft.com/office/drawing/2014/main" id="{58F2FD5C-3ABC-4F92-B449-1249ACD187C0}"/>
              </a:ext>
            </a:extLst>
          </p:cNvPr>
          <p:cNvSpPr>
            <a:spLocks noChangeArrowheads="1"/>
          </p:cNvSpPr>
          <p:nvPr/>
        </p:nvSpPr>
        <p:spPr bwMode="auto">
          <a:xfrm>
            <a:off x="4060825" y="4978400"/>
            <a:ext cx="3076575"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sz="1400" b="1">
                <a:solidFill>
                  <a:schemeClr val="bg1"/>
                </a:solidFill>
              </a:rPr>
              <a:t>Unfortunately we are coming towards the end of the ride, and the end of our trip! </a:t>
            </a:r>
          </a:p>
          <a:p>
            <a:pPr algn="ctr"/>
            <a:endParaRPr lang="en-GB" altLang="en-US" sz="1400" b="1">
              <a:solidFill>
                <a:schemeClr val="bg1"/>
              </a:solidFill>
            </a:endParaRPr>
          </a:p>
          <a:p>
            <a:pPr algn="ctr"/>
            <a:r>
              <a:rPr lang="en-GB" altLang="en-US" sz="1400" b="1">
                <a:solidFill>
                  <a:schemeClr val="bg1"/>
                </a:solidFill>
              </a:rPr>
              <a:t>Take care getting out of the pod and then we’ll be heading back to the bus.</a:t>
            </a:r>
          </a:p>
        </p:txBody>
      </p:sp>
      <p:sp>
        <p:nvSpPr>
          <p:cNvPr id="5" name="TextBox 4">
            <a:extLst>
              <a:ext uri="{FF2B5EF4-FFF2-40B4-BE49-F238E27FC236}">
                <a16:creationId xmlns:a16="http://schemas.microsoft.com/office/drawing/2014/main" id="{D5E9456B-A5EA-4660-9494-A6E3FA5CC78D}"/>
              </a:ext>
            </a:extLst>
          </p:cNvPr>
          <p:cNvSpPr txBox="1"/>
          <p:nvPr/>
        </p:nvSpPr>
        <p:spPr>
          <a:xfrm>
            <a:off x="1619250" y="3573463"/>
            <a:ext cx="1741488"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Houses of Parliament</a:t>
            </a:r>
          </a:p>
        </p:txBody>
      </p:sp>
      <p:sp>
        <p:nvSpPr>
          <p:cNvPr id="7" name="TextBox 6">
            <a:extLst>
              <a:ext uri="{FF2B5EF4-FFF2-40B4-BE49-F238E27FC236}">
                <a16:creationId xmlns:a16="http://schemas.microsoft.com/office/drawing/2014/main" id="{9FAA0699-5471-4ED9-9CC8-85463C4062E9}"/>
              </a:ext>
            </a:extLst>
          </p:cNvPr>
          <p:cNvSpPr txBox="1"/>
          <p:nvPr/>
        </p:nvSpPr>
        <p:spPr>
          <a:xfrm>
            <a:off x="1322388" y="5516563"/>
            <a:ext cx="1625600"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Westminster Bridge</a:t>
            </a:r>
          </a:p>
        </p:txBody>
      </p:sp>
      <p:sp>
        <p:nvSpPr>
          <p:cNvPr id="8" name="TextBox 7">
            <a:extLst>
              <a:ext uri="{FF2B5EF4-FFF2-40B4-BE49-F238E27FC236}">
                <a16:creationId xmlns:a16="http://schemas.microsoft.com/office/drawing/2014/main" id="{3D2DE038-165D-4DC1-B3FF-43CD024ACA9F}"/>
              </a:ext>
            </a:extLst>
          </p:cNvPr>
          <p:cNvSpPr txBox="1"/>
          <p:nvPr/>
        </p:nvSpPr>
        <p:spPr>
          <a:xfrm>
            <a:off x="6659563" y="2168525"/>
            <a:ext cx="1620837" cy="3079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fontAlgn="auto">
              <a:spcBef>
                <a:spcPts val="0"/>
              </a:spcBef>
              <a:spcAft>
                <a:spcPts val="0"/>
              </a:spcAft>
              <a:defRPr/>
            </a:pPr>
            <a:r>
              <a:rPr lang="en-GB" sz="1400" dirty="0"/>
              <a:t>Westminster Abbey</a:t>
            </a:r>
          </a:p>
        </p:txBody>
      </p:sp>
      <p:sp>
        <p:nvSpPr>
          <p:cNvPr id="6" name="TextBox 5">
            <a:extLst>
              <a:ext uri="{FF2B5EF4-FFF2-40B4-BE49-F238E27FC236}">
                <a16:creationId xmlns:a16="http://schemas.microsoft.com/office/drawing/2014/main" id="{641346A4-8938-4945-AA96-A2F2A051E69B}"/>
              </a:ext>
            </a:extLst>
          </p:cNvPr>
          <p:cNvSpPr txBox="1"/>
          <p:nvPr/>
        </p:nvSpPr>
        <p:spPr>
          <a:xfrm>
            <a:off x="107950" y="115888"/>
            <a:ext cx="2212975" cy="36988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pPr fontAlgn="auto">
              <a:spcBef>
                <a:spcPts val="0"/>
              </a:spcBef>
              <a:spcAft>
                <a:spcPts val="0"/>
              </a:spcAft>
              <a:defRPr/>
            </a:pPr>
            <a:r>
              <a:rPr lang="en-GB" dirty="0"/>
              <a:t>Looking SOUTH WEST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03842471-0A55-40D7-9EBE-563C2361B322}"/>
              </a:ext>
            </a:extLst>
          </p:cNvPr>
          <p:cNvSpPr>
            <a:spLocks noGrp="1"/>
          </p:cNvSpPr>
          <p:nvPr>
            <p:ph type="title"/>
          </p:nvPr>
        </p:nvSpPr>
        <p:spPr/>
        <p:txBody>
          <a:bodyPr/>
          <a:lstStyle/>
          <a:p>
            <a:endParaRPr lang="en-GB" altLang="en-US"/>
          </a:p>
        </p:txBody>
      </p:sp>
      <p:sp>
        <p:nvSpPr>
          <p:cNvPr id="45059" name="Content Placeholder 2">
            <a:extLst>
              <a:ext uri="{FF2B5EF4-FFF2-40B4-BE49-F238E27FC236}">
                <a16:creationId xmlns:a16="http://schemas.microsoft.com/office/drawing/2014/main" id="{CEE0768E-6E4F-4F27-B269-A4C584D75C83}"/>
              </a:ext>
            </a:extLst>
          </p:cNvPr>
          <p:cNvSpPr>
            <a:spLocks noGrp="1"/>
          </p:cNvSpPr>
          <p:nvPr>
            <p:ph idx="1"/>
          </p:nvPr>
        </p:nvSpPr>
        <p:spPr/>
        <p:txBody>
          <a:bodyPr/>
          <a:lstStyle/>
          <a:p>
            <a:endParaRPr lang="en-GB" altLang="en-US"/>
          </a:p>
        </p:txBody>
      </p:sp>
      <p:pic>
        <p:nvPicPr>
          <p:cNvPr id="45060" name="Picture 2" descr="D:\Teaching Folder\Field Trips\Y9 London\Pics\London 2006\DCP_0009.JPG">
            <a:extLst>
              <a:ext uri="{FF2B5EF4-FFF2-40B4-BE49-F238E27FC236}">
                <a16:creationId xmlns:a16="http://schemas.microsoft.com/office/drawing/2014/main" id="{5E53892F-C200-4CE2-BB7C-74C2BCC391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0513"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80D1C36-72DE-443A-A836-C1E55EFCC16A}"/>
              </a:ext>
            </a:extLst>
          </p:cNvPr>
          <p:cNvSpPr txBox="1"/>
          <p:nvPr/>
        </p:nvSpPr>
        <p:spPr>
          <a:xfrm>
            <a:off x="684213" y="620713"/>
            <a:ext cx="3600450" cy="258603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ctr" fontAlgn="auto">
              <a:spcBef>
                <a:spcPts val="0"/>
              </a:spcBef>
              <a:spcAft>
                <a:spcPts val="0"/>
              </a:spcAft>
              <a:defRPr/>
            </a:pPr>
            <a:r>
              <a:rPr lang="en-GB" dirty="0"/>
              <a:t>Whew! And that is the end of our day! We hope you enjoyed it. </a:t>
            </a:r>
          </a:p>
          <a:p>
            <a:pPr algn="ctr" fontAlgn="auto">
              <a:spcBef>
                <a:spcPts val="0"/>
              </a:spcBef>
              <a:spcAft>
                <a:spcPts val="0"/>
              </a:spcAft>
              <a:defRPr/>
            </a:pPr>
            <a:endParaRPr lang="en-GB" dirty="0"/>
          </a:p>
          <a:p>
            <a:pPr algn="ctr" fontAlgn="auto">
              <a:spcBef>
                <a:spcPts val="0"/>
              </a:spcBef>
              <a:spcAft>
                <a:spcPts val="0"/>
              </a:spcAft>
              <a:defRPr/>
            </a:pPr>
            <a:r>
              <a:rPr lang="en-GB" dirty="0"/>
              <a:t>Hopefully you got lots of good hard work done as it’ll be useful in your London assessment.</a:t>
            </a:r>
          </a:p>
          <a:p>
            <a:pPr algn="ctr" fontAlgn="auto">
              <a:spcBef>
                <a:spcPts val="0"/>
              </a:spcBef>
              <a:spcAft>
                <a:spcPts val="0"/>
              </a:spcAft>
              <a:defRPr/>
            </a:pPr>
            <a:endParaRPr lang="en-GB" dirty="0"/>
          </a:p>
          <a:p>
            <a:pPr algn="ctr" fontAlgn="auto">
              <a:spcBef>
                <a:spcPts val="0"/>
              </a:spcBef>
              <a:spcAft>
                <a:spcPts val="0"/>
              </a:spcAft>
              <a:defRPr/>
            </a:pPr>
            <a:r>
              <a:rPr lang="en-GB" dirty="0"/>
              <a:t>Now for the long (and hopefully quiet) trip back to Norwich!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8A320B4D-8A02-4EA8-B2D7-340B46FE6AA4}"/>
              </a:ext>
            </a:extLst>
          </p:cNvPr>
          <p:cNvSpPr>
            <a:spLocks noGrp="1"/>
          </p:cNvSpPr>
          <p:nvPr>
            <p:ph type="title"/>
          </p:nvPr>
        </p:nvSpPr>
        <p:spPr/>
        <p:txBody>
          <a:bodyPr/>
          <a:lstStyle/>
          <a:p>
            <a:r>
              <a:rPr lang="en-GB" altLang="en-US"/>
              <a:t>Photo &amp; information sources</a:t>
            </a:r>
          </a:p>
        </p:txBody>
      </p:sp>
      <p:sp>
        <p:nvSpPr>
          <p:cNvPr id="46083" name="Content Placeholder 2">
            <a:extLst>
              <a:ext uri="{FF2B5EF4-FFF2-40B4-BE49-F238E27FC236}">
                <a16:creationId xmlns:a16="http://schemas.microsoft.com/office/drawing/2014/main" id="{DF5842E6-4CFC-494F-BB0A-2F07085F31CD}"/>
              </a:ext>
            </a:extLst>
          </p:cNvPr>
          <p:cNvSpPr>
            <a:spLocks noGrp="1"/>
          </p:cNvSpPr>
          <p:nvPr>
            <p:ph idx="1"/>
          </p:nvPr>
        </p:nvSpPr>
        <p:spPr/>
        <p:txBody>
          <a:bodyPr/>
          <a:lstStyle/>
          <a:p>
            <a:r>
              <a:rPr lang="en-GB" altLang="en-US" sz="1400" dirty="0"/>
              <a:t>Previous FEHS London field trips (taken by </a:t>
            </a:r>
            <a:r>
              <a:rPr lang="en-GB" altLang="en-US" sz="1400" dirty="0" err="1"/>
              <a:t>N.Parfitt</a:t>
            </a:r>
            <a:r>
              <a:rPr lang="en-GB" altLang="en-US" sz="1400" dirty="0"/>
              <a:t> &amp; </a:t>
            </a:r>
            <a:r>
              <a:rPr lang="en-GB" altLang="en-US" sz="1400" dirty="0" err="1"/>
              <a:t>K.Rackley</a:t>
            </a:r>
            <a:r>
              <a:rPr lang="en-GB" altLang="en-US" sz="1400" dirty="0"/>
              <a:t>)</a:t>
            </a:r>
          </a:p>
          <a:p>
            <a:r>
              <a:rPr lang="en-GB" altLang="en-US" sz="1400" dirty="0"/>
              <a:t>Google Maps &amp; Street View</a:t>
            </a:r>
          </a:p>
          <a:p>
            <a:r>
              <a:rPr lang="en-GB" altLang="en-US" sz="1400" dirty="0"/>
              <a:t>http://www.international-interior-designers.com/</a:t>
            </a:r>
          </a:p>
          <a:p>
            <a:r>
              <a:rPr lang="en-GB" altLang="en-US" sz="1400" dirty="0"/>
              <a:t>http://feeds.boxuk.com/museums/xmlfeed/dc.description/Zealand/format/html</a:t>
            </a:r>
          </a:p>
          <a:p>
            <a:r>
              <a:rPr lang="en-GB" altLang="en-US" sz="1400" dirty="0"/>
              <a:t>http://www.londonbridgequarter.com/media/20413/map_pedestrian_lbq.jpg</a:t>
            </a:r>
          </a:p>
          <a:p>
            <a:r>
              <a:rPr lang="en-GB" altLang="en-US" sz="1400" dirty="0"/>
              <a:t>Wikipedia</a:t>
            </a:r>
          </a:p>
          <a:p>
            <a:r>
              <a:rPr lang="en-GB" altLang="en-US" sz="1400" dirty="0"/>
              <a:t>http://www.millenium.org.uk and http://poulwebb.blogspot.co.uk/2010/05/tate-modern.html</a:t>
            </a:r>
          </a:p>
          <a:p>
            <a:r>
              <a:rPr lang="en-GB" altLang="en-US" sz="1400" dirty="0"/>
              <a:t>http://www.tate.org.uk</a:t>
            </a:r>
          </a:p>
          <a:p>
            <a:r>
              <a:rPr lang="en-GB" altLang="en-US" sz="1400" dirty="0"/>
              <a:t>http://www.coinstreet.org/</a:t>
            </a:r>
          </a:p>
          <a:p>
            <a:endParaRPr lang="en-GB" altLang="en-US" sz="1400" dirty="0"/>
          </a:p>
          <a:p>
            <a:endParaRPr lang="en-GB" altLang="en-US" sz="1400" dirty="0"/>
          </a:p>
          <a:p>
            <a:endParaRPr lang="en-GB" altLang="en-US" sz="1800" dirty="0"/>
          </a:p>
          <a:p>
            <a:endParaRPr lang="en-GB" alt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5D52D134B13B48B6B2C30F7B669210" ma:contentTypeVersion="2" ma:contentTypeDescription="Create a new document." ma:contentTypeScope="" ma:versionID="32b7011c8c9b988136063bfe0448fdef">
  <xsd:schema xmlns:xsd="http://www.w3.org/2001/XMLSchema" xmlns:xs="http://www.w3.org/2001/XMLSchema" xmlns:p="http://schemas.microsoft.com/office/2006/metadata/properties" xmlns:ns2="fb52cd01-0d44-47f7-acb2-d1f36309a18d" targetNamespace="http://schemas.microsoft.com/office/2006/metadata/properties" ma:root="true" ma:fieldsID="ef2a1ac985bb2e800a31598ae1ee9f09" ns2:_="">
    <xsd:import namespace="fb52cd01-0d44-47f7-acb2-d1f36309a18d"/>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52cd01-0d44-47f7-acb2-d1f36309a1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053188B-4D82-4814-8D0B-D5E476FDAFE6}">
  <ds:schemaRefs>
    <ds:schemaRef ds:uri="http://schemas.microsoft.com/sharepoint/v3/contenttype/forms"/>
  </ds:schemaRefs>
</ds:datastoreItem>
</file>

<file path=customXml/itemProps2.xml><?xml version="1.0" encoding="utf-8"?>
<ds:datastoreItem xmlns:ds="http://schemas.openxmlformats.org/officeDocument/2006/customXml" ds:itemID="{22A376A9-ADBF-43F4-94E7-97B9EC1362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52cd01-0d44-47f7-acb2-d1f36309a1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ED70C6-6009-43CA-B0E4-21F580FABA6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4173</TotalTime>
  <Words>2713</Words>
  <Application>Microsoft Office PowerPoint</Application>
  <PresentationFormat>On-screen Show (4:3)</PresentationFormat>
  <Paragraphs>280</Paragraphs>
  <Slides>44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Calibri</vt:lpstr>
      <vt:lpstr>Arial</vt:lpstr>
      <vt:lpstr>Office Theme</vt:lpstr>
      <vt:lpstr>Visit to London!</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Canary Wharf!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 Katherine’s Dock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London Eye!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Photo &amp; information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Visit to London!</dc:title>
  <dc:creator>Rackley S</dc:creator>
  <cp:lastModifiedBy>Kit Rackley</cp:lastModifiedBy>
  <cp:revision>47</cp:revision>
  <dcterms:created xsi:type="dcterms:W3CDTF">2012-04-12T13:47:28Z</dcterms:created>
  <dcterms:modified xsi:type="dcterms:W3CDTF">2020-05-07T20:24:40Z</dcterms:modified>
</cp:coreProperties>
</file>